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56" r:id="rId5"/>
    <p:sldId id="314" r:id="rId6"/>
    <p:sldId id="320" r:id="rId7"/>
    <p:sldId id="307" r:id="rId8"/>
    <p:sldId id="300" r:id="rId9"/>
    <p:sldId id="315" r:id="rId10"/>
    <p:sldId id="316" r:id="rId11"/>
    <p:sldId id="317" r:id="rId12"/>
    <p:sldId id="318" r:id="rId13"/>
    <p:sldId id="319" r:id="rId14"/>
    <p:sldId id="309" r:id="rId15"/>
    <p:sldId id="308" r:id="rId16"/>
    <p:sldId id="293" r:id="rId17"/>
    <p:sldId id="310" r:id="rId18"/>
    <p:sldId id="305" r:id="rId19"/>
    <p:sldId id="285" r:id="rId20"/>
    <p:sldId id="311" r:id="rId21"/>
    <p:sldId id="268" r:id="rId22"/>
    <p:sldId id="312" r:id="rId23"/>
    <p:sldId id="313" r:id="rId24"/>
    <p:sldId id="271" r:id="rId25"/>
    <p:sldId id="288" r:id="rId26"/>
    <p:sldId id="260" r:id="rId27"/>
    <p:sldId id="282" r:id="rId28"/>
    <p:sldId id="290" r:id="rId29"/>
    <p:sldId id="299" r:id="rId30"/>
    <p:sldId id="275"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25" autoAdjust="0"/>
  </p:normalViewPr>
  <p:slideViewPr>
    <p:cSldViewPr snapToGrid="0">
      <p:cViewPr varScale="1">
        <p:scale>
          <a:sx n="77" d="100"/>
          <a:sy n="77" d="100"/>
        </p:scale>
        <p:origin x="907" y="48"/>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3A6C-4D0F-A514-BA5C4F6118CB}"/>
              </c:ext>
            </c:extLst>
          </c:dPt>
          <c:dPt>
            <c:idx val="1"/>
            <c:bubble3D val="0"/>
            <c:spPr>
              <a:solidFill>
                <a:schemeClr val="accent3"/>
              </a:solidFill>
              <a:ln w="9525">
                <a:noFill/>
              </a:ln>
              <a:effectLst/>
            </c:spPr>
            <c:extLst>
              <c:ext xmlns:c16="http://schemas.microsoft.com/office/drawing/2014/chart" uri="{C3380CC4-5D6E-409C-BE32-E72D297353CC}">
                <c16:uniqueId val="{00000003-3A6C-4D0F-A514-BA5C4F6118CB}"/>
              </c:ext>
            </c:extLst>
          </c:dPt>
          <c:dPt>
            <c:idx val="2"/>
            <c:bubble3D val="0"/>
            <c:spPr>
              <a:solidFill>
                <a:schemeClr val="accent3"/>
              </a:solidFill>
              <a:ln w="9525">
                <a:noFill/>
              </a:ln>
              <a:effectLst/>
            </c:spPr>
            <c:extLst>
              <c:ext xmlns:c16="http://schemas.microsoft.com/office/drawing/2014/chart" uri="{C3380CC4-5D6E-409C-BE32-E72D297353CC}">
                <c16:uniqueId val="{00000005-3A6C-4D0F-A514-BA5C4F6118CB}"/>
              </c:ext>
            </c:extLst>
          </c:dPt>
          <c:dPt>
            <c:idx val="3"/>
            <c:bubble3D val="0"/>
            <c:spPr>
              <a:solidFill>
                <a:schemeClr val="accent1"/>
              </a:solidFill>
              <a:ln w="9525">
                <a:noFill/>
              </a:ln>
              <a:effectLst/>
            </c:spPr>
            <c:extLst>
              <c:ext xmlns:c16="http://schemas.microsoft.com/office/drawing/2014/chart" uri="{C3380CC4-5D6E-409C-BE32-E72D297353CC}">
                <c16:uniqueId val="{00000007-3A6C-4D0F-A514-BA5C4F6118C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A6C-4D0F-A514-BA5C4F6118C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C543-438F-81C2-07499DA1928A}"/>
              </c:ext>
            </c:extLst>
          </c:dPt>
          <c:dPt>
            <c:idx val="1"/>
            <c:bubble3D val="0"/>
            <c:spPr>
              <a:solidFill>
                <a:schemeClr val="accent3"/>
              </a:solidFill>
              <a:ln w="9525">
                <a:noFill/>
              </a:ln>
              <a:effectLst/>
            </c:spPr>
            <c:extLst>
              <c:ext xmlns:c16="http://schemas.microsoft.com/office/drawing/2014/chart" uri="{C3380CC4-5D6E-409C-BE32-E72D297353CC}">
                <c16:uniqueId val="{00000003-C543-438F-81C2-07499DA1928A}"/>
              </c:ext>
            </c:extLst>
          </c:dPt>
          <c:dPt>
            <c:idx val="2"/>
            <c:bubble3D val="0"/>
            <c:spPr>
              <a:solidFill>
                <a:schemeClr val="accent1"/>
              </a:solidFill>
              <a:ln w="9525">
                <a:noFill/>
              </a:ln>
              <a:effectLst/>
            </c:spPr>
            <c:extLst>
              <c:ext xmlns:c16="http://schemas.microsoft.com/office/drawing/2014/chart" uri="{C3380CC4-5D6E-409C-BE32-E72D297353CC}">
                <c16:uniqueId val="{00000005-C543-438F-81C2-07499DA1928A}"/>
              </c:ext>
            </c:extLst>
          </c:dPt>
          <c:dPt>
            <c:idx val="3"/>
            <c:bubble3D val="0"/>
            <c:spPr>
              <a:solidFill>
                <a:schemeClr val="accent3"/>
              </a:solidFill>
              <a:ln w="9525">
                <a:noFill/>
              </a:ln>
              <a:effectLst/>
            </c:spPr>
            <c:extLst>
              <c:ext xmlns:c16="http://schemas.microsoft.com/office/drawing/2014/chart" uri="{C3380CC4-5D6E-409C-BE32-E72D297353CC}">
                <c16:uniqueId val="{00000007-C543-438F-81C2-07499DA192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543-438F-81C2-07499DA192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5469-4D04-8954-CAFE3DCD6253}"/>
              </c:ext>
            </c:extLst>
          </c:dPt>
          <c:dPt>
            <c:idx val="1"/>
            <c:bubble3D val="0"/>
            <c:spPr>
              <a:solidFill>
                <a:schemeClr val="accent1"/>
              </a:solidFill>
              <a:ln w="9525">
                <a:noFill/>
              </a:ln>
              <a:effectLst/>
            </c:spPr>
            <c:extLst>
              <c:ext xmlns:c16="http://schemas.microsoft.com/office/drawing/2014/chart" uri="{C3380CC4-5D6E-409C-BE32-E72D297353CC}">
                <c16:uniqueId val="{00000003-5469-4D04-8954-CAFE3DCD6253}"/>
              </c:ext>
            </c:extLst>
          </c:dPt>
          <c:dPt>
            <c:idx val="2"/>
            <c:bubble3D val="0"/>
            <c:spPr>
              <a:solidFill>
                <a:schemeClr val="accent3"/>
              </a:solidFill>
              <a:ln w="9525">
                <a:noFill/>
              </a:ln>
              <a:effectLst/>
            </c:spPr>
            <c:extLst>
              <c:ext xmlns:c16="http://schemas.microsoft.com/office/drawing/2014/chart" uri="{C3380CC4-5D6E-409C-BE32-E72D297353CC}">
                <c16:uniqueId val="{00000005-5469-4D04-8954-CAFE3DCD6253}"/>
              </c:ext>
            </c:extLst>
          </c:dPt>
          <c:dPt>
            <c:idx val="3"/>
            <c:bubble3D val="0"/>
            <c:spPr>
              <a:solidFill>
                <a:schemeClr val="accent3"/>
              </a:solidFill>
              <a:ln w="9525">
                <a:noFill/>
              </a:ln>
              <a:effectLst/>
            </c:spPr>
            <c:extLst>
              <c:ext xmlns:c16="http://schemas.microsoft.com/office/drawing/2014/chart" uri="{C3380CC4-5D6E-409C-BE32-E72D297353CC}">
                <c16:uniqueId val="{00000007-5469-4D04-8954-CAFE3DCD625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69-4D04-8954-CAFE3DCD625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1"/>
              </a:solidFill>
              <a:ln w="9525">
                <a:noFill/>
              </a:ln>
              <a:effectLst/>
            </c:spPr>
            <c:extLst>
              <c:ext xmlns:c16="http://schemas.microsoft.com/office/drawing/2014/chart" uri="{C3380CC4-5D6E-409C-BE32-E72D297353CC}">
                <c16:uniqueId val="{00000001-FA9D-4F58-9368-2044BEFDA305}"/>
              </c:ext>
            </c:extLst>
          </c:dPt>
          <c:dPt>
            <c:idx val="1"/>
            <c:bubble3D val="0"/>
            <c:spPr>
              <a:solidFill>
                <a:schemeClr val="accent3"/>
              </a:solidFill>
              <a:ln w="9525">
                <a:noFill/>
              </a:ln>
              <a:effectLst/>
            </c:spPr>
            <c:extLst>
              <c:ext xmlns:c16="http://schemas.microsoft.com/office/drawing/2014/chart" uri="{C3380CC4-5D6E-409C-BE32-E72D297353CC}">
                <c16:uniqueId val="{00000003-FA9D-4F58-9368-2044BEFDA305}"/>
              </c:ext>
            </c:extLst>
          </c:dPt>
          <c:dPt>
            <c:idx val="2"/>
            <c:bubble3D val="0"/>
            <c:spPr>
              <a:solidFill>
                <a:schemeClr val="accent3"/>
              </a:solidFill>
              <a:ln w="9525">
                <a:noFill/>
              </a:ln>
              <a:effectLst/>
            </c:spPr>
            <c:extLst>
              <c:ext xmlns:c16="http://schemas.microsoft.com/office/drawing/2014/chart" uri="{C3380CC4-5D6E-409C-BE32-E72D297353CC}">
                <c16:uniqueId val="{00000005-FA9D-4F58-9368-2044BEFDA305}"/>
              </c:ext>
            </c:extLst>
          </c:dPt>
          <c:dPt>
            <c:idx val="3"/>
            <c:bubble3D val="0"/>
            <c:spPr>
              <a:solidFill>
                <a:schemeClr val="accent3"/>
              </a:solidFill>
              <a:ln w="9525">
                <a:noFill/>
              </a:ln>
              <a:effectLst/>
            </c:spPr>
            <c:extLst>
              <c:ext xmlns:c16="http://schemas.microsoft.com/office/drawing/2014/chart" uri="{C3380CC4-5D6E-409C-BE32-E72D297353CC}">
                <c16:uniqueId val="{00000007-FA9D-4F58-9368-2044BEFDA30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A9D-4F58-9368-2044BEFDA3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3/22/2023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3/22/2023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A3A3A"/>
                </a:solidFill>
                <a:effectLst/>
                <a:latin typeface="rubik"/>
              </a:rPr>
              <a:t>Highly venerated for his wisdom, knowledge, and experience, Oogway was considered by many to be a sage</a:t>
            </a:r>
          </a:p>
          <a:p>
            <a:endParaRPr lang="en-US" dirty="0"/>
          </a:p>
          <a:p>
            <a:r>
              <a:rPr lang="en-US" dirty="0"/>
              <a:t>Master Oogway was an elderly tortoise and the previous senior master of the Jade Palace. He is credited as the founder of the Valley of Peace, the creator of kung fu, and the developer of the Dragon Warrior legend.</a:t>
            </a:r>
          </a:p>
          <a:p>
            <a:endParaRPr lang="en-US"/>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126863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 </a:t>
            </a:r>
            <a:r>
              <a:rPr lang="en-US" dirty="0"/>
              <a:t>https://ideas.ted.com/the-5-types-of-mentors-you-need-in-your-life/</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28</a:t>
            </a:fld>
            <a:endParaRPr lang="en-US" dirty="0"/>
          </a:p>
        </p:txBody>
      </p:sp>
    </p:spTree>
    <p:extLst>
      <p:ext uri="{BB962C8B-B14F-4D97-AF65-F5344CB8AC3E}">
        <p14:creationId xmlns:p14="http://schemas.microsoft.com/office/powerpoint/2010/main" val="1493938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18.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87829" y="541176"/>
            <a:ext cx="10944807" cy="2887824"/>
          </a:xfrm>
        </p:spPr>
        <p:txBody>
          <a:bodyPr>
            <a:normAutofit fontScale="90000"/>
          </a:bodyPr>
          <a:lstStyle/>
          <a:p>
            <a:pPr algn="l"/>
            <a:br>
              <a:rPr lang="en-US" dirty="0"/>
            </a:br>
            <a:br>
              <a:rPr lang="en-US" dirty="0"/>
            </a:br>
            <a:br>
              <a:rPr lang="en-US" dirty="0"/>
            </a:br>
            <a:br>
              <a:rPr lang="en-US" dirty="0"/>
            </a:br>
            <a:br>
              <a:rPr lang="en-US" dirty="0"/>
            </a:br>
            <a:br>
              <a:rPr lang="en-US" dirty="0"/>
            </a:br>
            <a:br>
              <a:rPr lang="en-US" dirty="0"/>
            </a:br>
            <a:r>
              <a:rPr lang="en-US" dirty="0"/>
              <a:t>Different Learning Styles and Types of Mentors to help you thrive and succeed - One size need not fit all.</a:t>
            </a:r>
            <a:br>
              <a:rPr lang="en-US" dirty="0"/>
            </a:b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5493800"/>
            <a:ext cx="3433666" cy="647673"/>
          </a:xfrm>
        </p:spPr>
        <p:txBody>
          <a:bodyPr>
            <a:normAutofit/>
          </a:bodyPr>
          <a:lstStyle/>
          <a:p>
            <a:r>
              <a:rPr lang="en-US" b="1" dirty="0"/>
              <a:t>Vaishnavi Venkata Subramaniam</a:t>
            </a:r>
          </a:p>
        </p:txBody>
      </p:sp>
      <p:sp>
        <p:nvSpPr>
          <p:cNvPr id="4" name="Rectangle 1">
            <a:extLst>
              <a:ext uri="{FF2B5EF4-FFF2-40B4-BE49-F238E27FC236}">
                <a16:creationId xmlns:a16="http://schemas.microsoft.com/office/drawing/2014/main" id="{47363E02-7B54-B19E-215E-3A4246CA9705}"/>
              </a:ext>
            </a:extLst>
          </p:cNvPr>
          <p:cNvSpPr>
            <a:spLocks noChangeArrowheads="1"/>
          </p:cNvSpPr>
          <p:nvPr/>
        </p:nvSpPr>
        <p:spPr bwMode="auto">
          <a:xfrm>
            <a:off x="0" y="-184666"/>
            <a:ext cx="184731" cy="369332"/>
          </a:xfrm>
          <a:prstGeom prst="rect">
            <a:avLst/>
          </a:prstGeom>
          <a:solidFill>
            <a:srgbClr val="2225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Learning Styles</a:t>
            </a:r>
          </a:p>
        </p:txBody>
      </p:sp>
    </p:spTree>
    <p:extLst>
      <p:ext uri="{BB962C8B-B14F-4D97-AF65-F5344CB8AC3E}">
        <p14:creationId xmlns:p14="http://schemas.microsoft.com/office/powerpoint/2010/main" val="219558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Learning Styles</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 &amp;Authentic </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210474" y="3844101"/>
            <a:ext cx="5693369" cy="1623806"/>
          </a:xfrm>
        </p:spPr>
        <p:txBody>
          <a:bodyPr/>
          <a:lstStyle/>
          <a:p>
            <a:r>
              <a:rPr lang="en-US" dirty="0"/>
              <a:t>Identifying your learning style is an important part of developing effective study skills and can enhance your  unique way of learning leading to better retention and recall during exams. ―</a:t>
            </a:r>
          </a:p>
          <a:p>
            <a:endParaRPr lang="en-US" dirty="0"/>
          </a:p>
          <a:p>
            <a:r>
              <a:rPr lang="en-US" dirty="0"/>
              <a:t>- Dr. </a:t>
            </a:r>
            <a:r>
              <a:rPr lang="en-US" dirty="0" err="1"/>
              <a:t>Sulata</a:t>
            </a:r>
            <a:r>
              <a:rPr lang="en-US" dirty="0"/>
              <a:t> Shenoy</a:t>
            </a:r>
          </a:p>
          <a:p>
            <a:endParaRPr lang="en-US" dirty="0"/>
          </a:p>
        </p:txBody>
      </p:sp>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20XX</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11</a:t>
            </a:fld>
            <a:endParaRPr lang="en-US" dirty="0"/>
          </a:p>
        </p:txBody>
      </p:sp>
      <p:pic>
        <p:nvPicPr>
          <p:cNvPr id="1026" name="Picture 2" descr="Identifying your Learning Style | Turning Point Centre">
            <a:extLst>
              <a:ext uri="{FF2B5EF4-FFF2-40B4-BE49-F238E27FC236}">
                <a16:creationId xmlns:a16="http://schemas.microsoft.com/office/drawing/2014/main" id="{1BC3D447-3E4F-ABEB-88B3-A0750E5EA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843" y="979905"/>
            <a:ext cx="6288157" cy="3873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Placeholder 23" descr="photo of various succulents">
            <a:extLst>
              <a:ext uri="{FF2B5EF4-FFF2-40B4-BE49-F238E27FC236}">
                <a16:creationId xmlns:a16="http://schemas.microsoft.com/office/drawing/2014/main" id="{36C00800-723C-83F9-61D8-9224D2FADA9C}"/>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048" y="5943600"/>
            <a:ext cx="12188952" cy="914400"/>
          </a:xfrm>
          <a:prstGeom prst="rect">
            <a:avLst/>
          </a:prstGeom>
          <a:solidFill>
            <a:schemeClr val="accent6"/>
          </a:solidFill>
        </p:spPr>
      </p:pic>
    </p:spTree>
    <p:extLst>
      <p:ext uri="{BB962C8B-B14F-4D97-AF65-F5344CB8AC3E}">
        <p14:creationId xmlns:p14="http://schemas.microsoft.com/office/powerpoint/2010/main" val="3070187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What’s your style</a:t>
            </a:r>
          </a:p>
        </p:txBody>
      </p:sp>
      <p:pic>
        <p:nvPicPr>
          <p:cNvPr id="149" name="Picture Placeholder 148" descr="photo of two women smiling looking at blueprints&#10;">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0" r="50"/>
          <a:stretch/>
        </p:blipFill>
        <p:spPr>
          <a:xfrm>
            <a:off x="0" y="0"/>
            <a:ext cx="6096000" cy="685800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Touch and feel</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Tactile Learners, also commonly referred to as Kinesthetic Learners, are hands-on learners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r>
              <a:rPr lang="en-US" dirty="0"/>
              <a:t>Auditory learners</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10128"/>
            <a:ext cx="4572000" cy="530352"/>
          </a:xfrm>
        </p:spPr>
        <p:txBody>
          <a:bodyPr/>
          <a:lstStyle/>
          <a:p>
            <a:r>
              <a:rPr lang="en-US" dirty="0"/>
              <a:t>Able to learn, understand and retain information better when they hear it rather than see it.</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r>
              <a:rPr lang="en-US" dirty="0"/>
              <a:t>Mixed bag?</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r>
              <a:rPr lang="en-US" dirty="0"/>
              <a:t>Not static. You can develop ability in less dominant styles, as well as further develop styles that you already use well.</a:t>
            </a:r>
          </a:p>
          <a:p>
            <a:endParaRPr lang="en-US" dirty="0"/>
          </a:p>
          <a:p>
            <a:endParaRPr lang="en-US" dirty="0"/>
          </a:p>
          <a:p>
            <a:endParaRPr lang="en-US" dirty="0"/>
          </a:p>
          <a:p>
            <a:endParaRPr lang="en-US" dirty="0"/>
          </a:p>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99483" y="4842422"/>
            <a:ext cx="3931920" cy="741616"/>
          </a:xfrm>
        </p:spPr>
        <p:txBody>
          <a:bodyPr>
            <a:noAutofit/>
          </a:bodyPr>
          <a:lstStyle/>
          <a:p>
            <a:r>
              <a:rPr lang="en-US" dirty="0"/>
              <a:t>Additional learning styles and preferences</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88318" y="5661406"/>
            <a:ext cx="4572000" cy="530352"/>
          </a:xfrm>
        </p:spPr>
        <p:txBody>
          <a:bodyPr/>
          <a:lstStyle/>
          <a:p>
            <a:r>
              <a:rPr lang="en-US" dirty="0"/>
              <a:t>Logical (mathematical), Social (interpersonal) and Solitary (intrapersonal). </a:t>
            </a:r>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12</a:t>
            </a:fld>
            <a:endParaRPr lang="en-US" dirty="0"/>
          </a:p>
        </p:txBody>
      </p:sp>
      <p:pic>
        <p:nvPicPr>
          <p:cNvPr id="2050" name="Picture 2" descr="Three types of learner">
            <a:extLst>
              <a:ext uri="{FF2B5EF4-FFF2-40B4-BE49-F238E27FC236}">
                <a16:creationId xmlns:a16="http://schemas.microsoft.com/office/drawing/2014/main" id="{9A8B9AF5-C12C-A18A-BA70-656A2AADA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 y="0"/>
            <a:ext cx="6858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82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a:t>Problem</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a:t>Market gap</a:t>
            </a:r>
            <a:endParaRPr lang="en-US" dirty="0"/>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Financials</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r>
              <a:rPr lang="en-US"/>
              <a:t>Few, if any, products on the market help customers like we do</a:t>
            </a:r>
            <a:endParaRPr lang="en-US" dirty="0"/>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a:t>Millennials account for about a quarter of the $48 billion spent on other products in 2018</a:t>
            </a:r>
            <a:endParaRPr lang="en-US" dirty="0"/>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a:t>Customers</a:t>
            </a:r>
            <a:endParaRPr lang="en-US" dirty="0"/>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83887" y="3571222"/>
            <a:ext cx="4114800" cy="457200"/>
          </a:xfrm>
        </p:spPr>
        <p:txBody>
          <a:bodyPr/>
          <a:lstStyle/>
          <a:p>
            <a:r>
              <a:rPr lang="en-US" dirty="0"/>
              <a:t>Costs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114800" cy="914400"/>
          </a:xfrm>
        </p:spPr>
        <p:txBody>
          <a:bodyPr/>
          <a:lstStyle/>
          <a:p>
            <a:r>
              <a:rPr lang="en-US"/>
              <a:t>66% of US consumers spend money on multiple products that only partially resolves their issue</a:t>
            </a:r>
            <a:endParaRPr lang="en-US" dirty="0"/>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83887" y="4034125"/>
            <a:ext cx="4114800" cy="914400"/>
          </a:xfrm>
        </p:spPr>
        <p:txBody>
          <a:bodyPr/>
          <a:lstStyle/>
          <a:p>
            <a:r>
              <a:rPr lang="en-US"/>
              <a:t>Loss of productivity costing consumers thousands of dollars </a:t>
            </a:r>
            <a:endParaRPr lang="en-US" dirty="0"/>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Pitch deck title</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The Bottom Line</a:t>
            </a:r>
          </a:p>
        </p:txBody>
      </p:sp>
      <p:pic>
        <p:nvPicPr>
          <p:cNvPr id="6" name="Picture Placeholder 5" descr="A group of people sitting around a desk looking at a laptop">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ZA" dirty="0"/>
              <a:t>Mutual Respect</a:t>
            </a:r>
          </a:p>
          <a:p>
            <a:r>
              <a:rPr lang="en-ZA" noProof="1"/>
              <a:t>Active Listening</a:t>
            </a:r>
          </a:p>
          <a:p>
            <a:r>
              <a:rPr lang="en-ZA" noProof="1"/>
              <a:t>Honest Feedback</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4" name="Picture Placeholder 23" descr="photo of various succulents">
            <a:extLst>
              <a:ext uri="{FF2B5EF4-FFF2-40B4-BE49-F238E27FC236}">
                <a16:creationId xmlns:a16="http://schemas.microsoft.com/office/drawing/2014/main" id="{E15138BE-271F-A619-5985-903B205125DA}"/>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048" y="5943600"/>
            <a:ext cx="12188952" cy="914400"/>
          </a:xfrm>
          <a:prstGeom prst="rect">
            <a:avLst/>
          </a:prstGeom>
          <a:solidFill>
            <a:schemeClr val="accent6"/>
          </a:solidFill>
        </p:spPr>
      </p:pic>
    </p:spTree>
    <p:extLst>
      <p:ext uri="{BB962C8B-B14F-4D97-AF65-F5344CB8AC3E}">
        <p14:creationId xmlns:p14="http://schemas.microsoft.com/office/powerpoint/2010/main" val="3751144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Company overview</a:t>
            </a:r>
          </a:p>
        </p:txBody>
      </p:sp>
    </p:spTree>
    <p:extLst>
      <p:ext uri="{BB962C8B-B14F-4D97-AF65-F5344CB8AC3E}">
        <p14:creationId xmlns:p14="http://schemas.microsoft.com/office/powerpoint/2010/main" val="2393761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Business model</a:t>
            </a:r>
          </a:p>
        </p:txBody>
      </p:sp>
      <p:pic>
        <p:nvPicPr>
          <p:cNvPr id="15" name="Picture Placeholder 14" descr="Open book outline">
            <a:extLst>
              <a:ext uri="{FF2B5EF4-FFF2-40B4-BE49-F238E27FC236}">
                <a16:creationId xmlns:a16="http://schemas.microsoft.com/office/drawing/2014/main" id="{F2339599-DDDD-46FB-ADBA-C1F6F40CFE1B}"/>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10104" y="1965960"/>
            <a:ext cx="2286000" cy="2286000"/>
          </a:xfrm>
        </p:spPr>
      </p:pic>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911096" y="4311688"/>
            <a:ext cx="2286000" cy="360000"/>
          </a:xfrm>
        </p:spPr>
        <p:txBody>
          <a:bodyPr/>
          <a:lstStyle/>
          <a:p>
            <a:r>
              <a:rPr lang="en-US" dirty="0"/>
              <a:t>Research</a:t>
            </a:r>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4773703"/>
            <a:ext cx="2286000" cy="1005840"/>
          </a:xfrm>
        </p:spPr>
        <p:txBody>
          <a:bodyPr>
            <a:normAutofit/>
          </a:bodyPr>
          <a:lstStyle/>
          <a:p>
            <a:r>
              <a:rPr lang="en-ZA" noProof="1"/>
              <a:t>We based our research on market trends and social media</a:t>
            </a:r>
          </a:p>
        </p:txBody>
      </p:sp>
      <p:pic>
        <p:nvPicPr>
          <p:cNvPr id="17" name="Picture Placeholder 16" descr="Group outline">
            <a:extLst>
              <a:ext uri="{FF2B5EF4-FFF2-40B4-BE49-F238E27FC236}">
                <a16:creationId xmlns:a16="http://schemas.microsoft.com/office/drawing/2014/main" id="{76119B79-7A4D-4487-B5F5-8175243D9256}"/>
              </a:ext>
            </a:extLst>
          </p:cNvPr>
          <p:cNvPicPr>
            <a:picLocks noGrp="1" noChangeAspect="1"/>
          </p:cNvPicPr>
          <p:nvPr>
            <p:ph type="pic" sz="quarter" idx="4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1917" y="1965960"/>
            <a:ext cx="2286000" cy="2286000"/>
          </a:xfrm>
        </p:spPr>
      </p:pic>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311688"/>
            <a:ext cx="2286000" cy="360000"/>
          </a:xfrm>
        </p:spPr>
        <p:txBody>
          <a:bodyPr/>
          <a:lstStyle/>
          <a:p>
            <a:r>
              <a:rPr lang="en-US" dirty="0"/>
              <a:t>Abstract</a:t>
            </a:r>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4956048" y="4773703"/>
            <a:ext cx="2286000" cy="1005840"/>
          </a:xfrm>
        </p:spPr>
        <p:txBody>
          <a:bodyPr>
            <a:normAutofit fontScale="92500"/>
          </a:bodyPr>
          <a:lstStyle/>
          <a:p>
            <a:r>
              <a:rPr lang="en-ZA" noProof="1"/>
              <a:t>We believe people need more products specifically dedicated to this niche market</a:t>
            </a:r>
          </a:p>
          <a:p>
            <a:endParaRPr lang="en-US" dirty="0"/>
          </a:p>
        </p:txBody>
      </p:sp>
      <p:pic>
        <p:nvPicPr>
          <p:cNvPr id="19" name="Picture Placeholder 18" descr="Arrow circle outline">
            <a:extLst>
              <a:ext uri="{FF2B5EF4-FFF2-40B4-BE49-F238E27FC236}">
                <a16:creationId xmlns:a16="http://schemas.microsoft.com/office/drawing/2014/main" id="{3CB47E7C-B154-4810-84C9-C31305D4B934}"/>
              </a:ext>
            </a:extLst>
          </p:cNvPr>
          <p:cNvPicPr>
            <a:picLocks noGrp="1" noChangeAspect="1"/>
          </p:cNvPicPr>
          <p:nvPr>
            <p:ph type="pic" sz="quarter" idx="4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93730" y="1965960"/>
            <a:ext cx="2286000" cy="2286000"/>
          </a:xfrm>
        </p:spPr>
      </p:pic>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7991856" y="4311688"/>
            <a:ext cx="2286000" cy="360000"/>
          </a:xfrm>
        </p:spPr>
        <p:txBody>
          <a:bodyPr/>
          <a:lstStyle/>
          <a:p>
            <a:r>
              <a:rPr lang="en-US" dirty="0"/>
              <a:t>Design</a:t>
            </a:r>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7991856" y="4773703"/>
            <a:ext cx="2286000" cy="1005840"/>
          </a:xfrm>
        </p:spPr>
        <p:txBody>
          <a:bodyPr/>
          <a:lstStyle/>
          <a:p>
            <a:r>
              <a:rPr lang="en-ZA" noProof="1"/>
              <a:t>Minimalist and easy to use </a:t>
            </a:r>
          </a:p>
        </p:txBody>
      </p:sp>
      <p:sp>
        <p:nvSpPr>
          <p:cNvPr id="122" name="Date Placeholder 121">
            <a:extLst>
              <a:ext uri="{FF2B5EF4-FFF2-40B4-BE49-F238E27FC236}">
                <a16:creationId xmlns:a16="http://schemas.microsoft.com/office/drawing/2014/main" id="{145491AF-B0E3-45E3-B13B-B845A699B65D}"/>
              </a:ext>
            </a:extLst>
          </p:cNvPr>
          <p:cNvSpPr>
            <a:spLocks noGrp="1"/>
          </p:cNvSpPr>
          <p:nvPr>
            <p:ph type="dt" sz="half" idx="45"/>
          </p:nvPr>
        </p:nvSpPr>
        <p:spPr>
          <a:xfrm>
            <a:off x="838200" y="6356350"/>
            <a:ext cx="2743200" cy="365125"/>
          </a:xfrm>
        </p:spPr>
        <p:txBody>
          <a:bodyPr/>
          <a:lstStyle/>
          <a:p>
            <a:r>
              <a:rPr lang="en-US" dirty="0"/>
              <a:t>20XX</a:t>
            </a:r>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2216454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le 113">
            <a:extLst>
              <a:ext uri="{FF2B5EF4-FFF2-40B4-BE49-F238E27FC236}">
                <a16:creationId xmlns:a16="http://schemas.microsoft.com/office/drawing/2014/main" id="{6995B2A1-4F72-48EE-BA20-8B2BA762B9C2}"/>
              </a:ext>
            </a:extLst>
          </p:cNvPr>
          <p:cNvSpPr>
            <a:spLocks noGrp="1"/>
          </p:cNvSpPr>
          <p:nvPr>
            <p:ph type="title"/>
          </p:nvPr>
        </p:nvSpPr>
        <p:spPr>
          <a:xfrm>
            <a:off x="838200" y="365125"/>
            <a:ext cx="10515600" cy="1325563"/>
          </a:xfrm>
        </p:spPr>
        <p:txBody>
          <a:bodyPr/>
          <a:lstStyle/>
          <a:p>
            <a:r>
              <a:rPr lang="en-ZA" dirty="0"/>
              <a:t>Market comparison</a:t>
            </a:r>
            <a:endParaRPr lang="en-US" dirty="0"/>
          </a:p>
        </p:txBody>
      </p:sp>
      <p:sp>
        <p:nvSpPr>
          <p:cNvPr id="37" name="Text Placeholder 36">
            <a:extLst>
              <a:ext uri="{FF2B5EF4-FFF2-40B4-BE49-F238E27FC236}">
                <a16:creationId xmlns:a16="http://schemas.microsoft.com/office/drawing/2014/main" id="{DE5575D4-5623-4536-A1FD-88DC9E69B70B}"/>
              </a:ext>
            </a:extLst>
          </p:cNvPr>
          <p:cNvSpPr>
            <a:spLocks noGrp="1"/>
          </p:cNvSpPr>
          <p:nvPr>
            <p:ph type="body" sz="quarter" idx="30"/>
          </p:nvPr>
        </p:nvSpPr>
        <p:spPr>
          <a:xfrm>
            <a:off x="2466593" y="2207455"/>
            <a:ext cx="1351811" cy="1097280"/>
          </a:xfrm>
        </p:spPr>
        <p:txBody>
          <a:bodyPr>
            <a:normAutofit/>
          </a:bodyPr>
          <a:lstStyle/>
          <a:p>
            <a:r>
              <a:rPr lang="en-US" dirty="0"/>
              <a:t>$3B</a:t>
            </a:r>
          </a:p>
        </p:txBody>
      </p:sp>
      <p:pic>
        <p:nvPicPr>
          <p:cNvPr id="18" name="Picture Placeholder 17" descr="photo of succulents in white pots&#10;">
            <a:extLst>
              <a:ext uri="{FF2B5EF4-FFF2-40B4-BE49-F238E27FC236}">
                <a16:creationId xmlns:a16="http://schemas.microsoft.com/office/drawing/2014/main" id="{02723B88-7DAA-44B0-BC66-1F112DBA6E5D}"/>
              </a:ext>
            </a:extLst>
          </p:cNvPr>
          <p:cNvPicPr>
            <a:picLocks noGrp="1" noChangeAspect="1"/>
          </p:cNvPicPr>
          <p:nvPr>
            <p:ph type="pic" sz="quarter" idx="36"/>
          </p:nvPr>
        </p:nvPicPr>
        <p:blipFill rotWithShape="1">
          <a:blip r:embed="rId2" cstate="screen">
            <a:extLst>
              <a:ext uri="{28A0092B-C50C-407E-A947-70E740481C1C}">
                <a14:useLocalDpi xmlns:a14="http://schemas.microsoft.com/office/drawing/2010/main" val="0"/>
              </a:ext>
            </a:extLst>
          </a:blip>
          <a:srcRect/>
          <a:stretch/>
        </p:blipFill>
        <p:spPr>
          <a:xfrm>
            <a:off x="1371600" y="2202883"/>
            <a:ext cx="1106424" cy="1106424"/>
          </a:xfrm>
        </p:spPr>
      </p:pic>
      <p:sp>
        <p:nvSpPr>
          <p:cNvPr id="2" name="Text Placeholder 1">
            <a:extLst>
              <a:ext uri="{FF2B5EF4-FFF2-40B4-BE49-F238E27FC236}">
                <a16:creationId xmlns:a16="http://schemas.microsoft.com/office/drawing/2014/main" id="{777BB92B-9C2F-4032-B64E-458859DF6B47}"/>
              </a:ext>
            </a:extLst>
          </p:cNvPr>
          <p:cNvSpPr>
            <a:spLocks noGrp="1"/>
          </p:cNvSpPr>
          <p:nvPr>
            <p:ph type="body" sz="quarter" idx="28"/>
          </p:nvPr>
        </p:nvSpPr>
        <p:spPr>
          <a:xfrm>
            <a:off x="3813048" y="2207455"/>
            <a:ext cx="3657600" cy="1097280"/>
          </a:xfrm>
          <a:ln>
            <a:noFill/>
          </a:ln>
        </p:spPr>
        <p:txBody>
          <a:bodyPr/>
          <a:lstStyle/>
          <a:p>
            <a:r>
              <a:rPr lang="en-ZA" dirty="0"/>
              <a:t>Opportunity to build</a:t>
            </a:r>
          </a:p>
        </p:txBody>
      </p:sp>
      <p:sp>
        <p:nvSpPr>
          <p:cNvPr id="7" name="Content Placeholder 6">
            <a:extLst>
              <a:ext uri="{FF2B5EF4-FFF2-40B4-BE49-F238E27FC236}">
                <a16:creationId xmlns:a16="http://schemas.microsoft.com/office/drawing/2014/main" id="{4C713243-B120-4978-9267-A70B93886AF3}"/>
              </a:ext>
            </a:extLst>
          </p:cNvPr>
          <p:cNvSpPr>
            <a:spLocks noGrp="1"/>
          </p:cNvSpPr>
          <p:nvPr>
            <p:ph sz="half" idx="2"/>
          </p:nvPr>
        </p:nvSpPr>
        <p:spPr>
          <a:xfrm>
            <a:off x="7470648" y="2207455"/>
            <a:ext cx="3657600" cy="1097280"/>
          </a:xfrm>
        </p:spPr>
        <p:txBody>
          <a:bodyPr>
            <a:normAutofit/>
          </a:bodyPr>
          <a:lstStyle/>
          <a:p>
            <a:r>
              <a:rPr lang="en-ZA" noProof="1"/>
              <a:t>Addressable market</a:t>
            </a:r>
          </a:p>
        </p:txBody>
      </p:sp>
      <p:sp>
        <p:nvSpPr>
          <p:cNvPr id="38" name="Text Placeholder 37">
            <a:extLst>
              <a:ext uri="{FF2B5EF4-FFF2-40B4-BE49-F238E27FC236}">
                <a16:creationId xmlns:a16="http://schemas.microsoft.com/office/drawing/2014/main" id="{9AB7232E-DE0F-4109-BB7B-0865DD7888EE}"/>
              </a:ext>
            </a:extLst>
          </p:cNvPr>
          <p:cNvSpPr>
            <a:spLocks noGrp="1"/>
          </p:cNvSpPr>
          <p:nvPr>
            <p:ph type="body" sz="quarter" idx="34"/>
          </p:nvPr>
        </p:nvSpPr>
        <p:spPr>
          <a:xfrm>
            <a:off x="2466592" y="3559605"/>
            <a:ext cx="1353313" cy="1097280"/>
          </a:xfrm>
        </p:spPr>
        <p:txBody>
          <a:bodyPr>
            <a:normAutofit/>
          </a:bodyPr>
          <a:lstStyle/>
          <a:p>
            <a:r>
              <a:rPr lang="en-US" dirty="0"/>
              <a:t>$2B</a:t>
            </a:r>
          </a:p>
        </p:txBody>
      </p:sp>
      <p:pic>
        <p:nvPicPr>
          <p:cNvPr id="20" name="Picture Placeholder 19" descr="photo top view of  various succulents">
            <a:extLst>
              <a:ext uri="{FF2B5EF4-FFF2-40B4-BE49-F238E27FC236}">
                <a16:creationId xmlns:a16="http://schemas.microsoft.com/office/drawing/2014/main" id="{117F462D-33B3-4F83-A197-62750015DDDF}"/>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1371600" y="3555033"/>
            <a:ext cx="1106424" cy="1106424"/>
          </a:xfrm>
        </p:spPr>
      </p:pic>
      <p:sp>
        <p:nvSpPr>
          <p:cNvPr id="11" name="Text Placeholder 10">
            <a:extLst>
              <a:ext uri="{FF2B5EF4-FFF2-40B4-BE49-F238E27FC236}">
                <a16:creationId xmlns:a16="http://schemas.microsoft.com/office/drawing/2014/main" id="{5F193562-19B1-4623-A459-077D94AB0310}"/>
              </a:ext>
            </a:extLst>
          </p:cNvPr>
          <p:cNvSpPr>
            <a:spLocks noGrp="1"/>
          </p:cNvSpPr>
          <p:nvPr>
            <p:ph type="body" sz="quarter" idx="37"/>
          </p:nvPr>
        </p:nvSpPr>
        <p:spPr>
          <a:xfrm>
            <a:off x="3813048" y="3559605"/>
            <a:ext cx="3657600" cy="1097280"/>
          </a:xfrm>
        </p:spPr>
        <p:txBody>
          <a:bodyPr/>
          <a:lstStyle/>
          <a:p>
            <a:r>
              <a:rPr lang="en-ZA" dirty="0"/>
              <a:t>Freedom to invent</a:t>
            </a:r>
          </a:p>
        </p:txBody>
      </p:sp>
      <p:sp>
        <p:nvSpPr>
          <p:cNvPr id="12" name="Content Placeholder 11">
            <a:extLst>
              <a:ext uri="{FF2B5EF4-FFF2-40B4-BE49-F238E27FC236}">
                <a16:creationId xmlns:a16="http://schemas.microsoft.com/office/drawing/2014/main" id="{B04251DE-984F-4F96-B658-96234EEBAA6C}"/>
              </a:ext>
            </a:extLst>
          </p:cNvPr>
          <p:cNvSpPr>
            <a:spLocks noGrp="1"/>
          </p:cNvSpPr>
          <p:nvPr>
            <p:ph sz="half" idx="38"/>
          </p:nvPr>
        </p:nvSpPr>
        <p:spPr>
          <a:xfrm>
            <a:off x="7470648" y="3559605"/>
            <a:ext cx="3657600" cy="1097280"/>
          </a:xfrm>
        </p:spPr>
        <p:txBody>
          <a:bodyPr>
            <a:normAutofit/>
          </a:bodyPr>
          <a:lstStyle/>
          <a:p>
            <a:r>
              <a:rPr lang="en-US" dirty="0"/>
              <a:t>Serviceable market</a:t>
            </a:r>
          </a:p>
        </p:txBody>
      </p:sp>
      <p:sp>
        <p:nvSpPr>
          <p:cNvPr id="39" name="Text Placeholder 38">
            <a:extLst>
              <a:ext uri="{FF2B5EF4-FFF2-40B4-BE49-F238E27FC236}">
                <a16:creationId xmlns:a16="http://schemas.microsoft.com/office/drawing/2014/main" id="{971325E6-8BA7-4684-9CAF-F9CC24E884DA}"/>
              </a:ext>
            </a:extLst>
          </p:cNvPr>
          <p:cNvSpPr>
            <a:spLocks noGrp="1"/>
          </p:cNvSpPr>
          <p:nvPr>
            <p:ph type="body" sz="quarter" idx="35"/>
          </p:nvPr>
        </p:nvSpPr>
        <p:spPr>
          <a:xfrm>
            <a:off x="2466592" y="4905756"/>
            <a:ext cx="1353314" cy="1097280"/>
          </a:xfrm>
        </p:spPr>
        <p:txBody>
          <a:bodyPr>
            <a:normAutofit/>
          </a:bodyPr>
          <a:lstStyle/>
          <a:p>
            <a:r>
              <a:rPr lang="en-US" dirty="0"/>
              <a:t>$1B</a:t>
            </a:r>
          </a:p>
        </p:txBody>
      </p:sp>
      <p:pic>
        <p:nvPicPr>
          <p:cNvPr id="22" name="Picture Placeholder 21" descr="photo of stacked &#10;ceramic plant pots">
            <a:extLst>
              <a:ext uri="{FF2B5EF4-FFF2-40B4-BE49-F238E27FC236}">
                <a16:creationId xmlns:a16="http://schemas.microsoft.com/office/drawing/2014/main" id="{9741A0BC-A474-40EB-8401-F1E47E57D13E}"/>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val="0"/>
              </a:ext>
            </a:extLst>
          </a:blip>
          <a:srcRect/>
          <a:stretch/>
        </p:blipFill>
        <p:spPr>
          <a:xfrm>
            <a:off x="1371600" y="4901184"/>
            <a:ext cx="1106424" cy="1106424"/>
          </a:xfrm>
        </p:spPr>
      </p:pic>
      <p:sp>
        <p:nvSpPr>
          <p:cNvPr id="14" name="Text Placeholder 13">
            <a:extLst>
              <a:ext uri="{FF2B5EF4-FFF2-40B4-BE49-F238E27FC236}">
                <a16:creationId xmlns:a16="http://schemas.microsoft.com/office/drawing/2014/main" id="{180CE0EB-9AF8-4582-8833-ADF066F1F699}"/>
              </a:ext>
            </a:extLst>
          </p:cNvPr>
          <p:cNvSpPr>
            <a:spLocks noGrp="1"/>
          </p:cNvSpPr>
          <p:nvPr>
            <p:ph type="body" sz="quarter" idx="40"/>
          </p:nvPr>
        </p:nvSpPr>
        <p:spPr>
          <a:xfrm>
            <a:off x="3813048" y="4905756"/>
            <a:ext cx="3657600" cy="1097280"/>
          </a:xfrm>
        </p:spPr>
        <p:txBody>
          <a:bodyPr/>
          <a:lstStyle/>
          <a:p>
            <a:r>
              <a:rPr lang="en-ZA" dirty="0"/>
              <a:t>Few competitors</a:t>
            </a:r>
          </a:p>
        </p:txBody>
      </p:sp>
      <p:sp>
        <p:nvSpPr>
          <p:cNvPr id="15" name="Content Placeholder 14">
            <a:extLst>
              <a:ext uri="{FF2B5EF4-FFF2-40B4-BE49-F238E27FC236}">
                <a16:creationId xmlns:a16="http://schemas.microsoft.com/office/drawing/2014/main" id="{E7443081-2C62-412D-A062-499CDB206E47}"/>
              </a:ext>
            </a:extLst>
          </p:cNvPr>
          <p:cNvSpPr>
            <a:spLocks noGrp="1"/>
          </p:cNvSpPr>
          <p:nvPr>
            <p:ph sz="half" idx="41"/>
          </p:nvPr>
        </p:nvSpPr>
        <p:spPr>
          <a:xfrm>
            <a:off x="7470648" y="4905756"/>
            <a:ext cx="3657600" cy="1097280"/>
          </a:xfrm>
        </p:spPr>
        <p:txBody>
          <a:bodyPr>
            <a:normAutofit/>
          </a:bodyPr>
          <a:lstStyle/>
          <a:p>
            <a:r>
              <a:rPr lang="en-ZA" noProof="1"/>
              <a:t>Obtainable market</a:t>
            </a:r>
            <a:endParaRPr lang="en-US" dirty="0"/>
          </a:p>
        </p:txBody>
      </p:sp>
      <p:sp>
        <p:nvSpPr>
          <p:cNvPr id="3" name="Date Placeholder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5" name="Slide Number Placeholder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738410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162073" y="1853548"/>
            <a:ext cx="4572000" cy="640080"/>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1162073" y="2505075"/>
            <a:ext cx="4572000" cy="3200400"/>
          </a:xfrm>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1853548"/>
            <a:ext cx="4572000" cy="640080"/>
          </a:xfrm>
        </p:spPr>
        <p:txBody>
          <a:bodyPr/>
          <a:lstStyle/>
          <a:p>
            <a:r>
              <a:rPr lang="en-US" dirty="0"/>
              <a:t>Competitors</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6494485" y="2505075"/>
            <a:ext cx="4572000" cy="3200400"/>
          </a:xfrm>
        </p:spPr>
        <p:txBody>
          <a:bodyPr/>
          <a:lstStyle/>
          <a:p>
            <a:r>
              <a:rPr lang="en-US" dirty="0"/>
              <a:t>Company A Product is more expensive</a:t>
            </a:r>
          </a:p>
          <a:p>
            <a:r>
              <a:rPr lang="en-US" dirty="0"/>
              <a:t>Companies B &amp; C Product is expensive and inconvenient to use</a:t>
            </a:r>
          </a:p>
          <a:p>
            <a:r>
              <a:rPr lang="en-US" dirty="0"/>
              <a:t>Companies D &amp; E Product is affordable but inconvenient to use</a:t>
            </a:r>
          </a:p>
        </p:txBody>
      </p:sp>
      <p:pic>
        <p:nvPicPr>
          <p:cNvPr id="24" name="Picture Placeholder 23" descr="photo of various succulent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t>20XX</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Competitive layout</a:t>
            </a:r>
            <a:endParaRPr lang="en-ZA" dirty="0"/>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4992992" y="2232908"/>
            <a:ext cx="2194560" cy="274320"/>
          </a:xfrm>
        </p:spPr>
        <p:txBody>
          <a:bodyPr>
            <a:normAutofit/>
          </a:bodyPr>
          <a:lstStyle/>
          <a:p>
            <a:r>
              <a:rPr lang="en-ZA" dirty="0"/>
              <a:t>CONVENIENT</a:t>
            </a:r>
          </a:p>
        </p:txBody>
      </p:sp>
      <p:sp>
        <p:nvSpPr>
          <p:cNvPr id="14" name="TextBox 13">
            <a:extLst>
              <a:ext uri="{FF2B5EF4-FFF2-40B4-BE49-F238E27FC236}">
                <a16:creationId xmlns:a16="http://schemas.microsoft.com/office/drawing/2014/main" id="{6F4D88FB-4966-440B-B91C-A4A994D5A589}"/>
              </a:ext>
            </a:extLst>
          </p:cNvPr>
          <p:cNvSpPr txBox="1"/>
          <p:nvPr/>
        </p:nvSpPr>
        <p:spPr>
          <a:xfrm>
            <a:off x="1179196" y="2452440"/>
            <a:ext cx="2103120" cy="307777"/>
          </a:xfrm>
          <a:prstGeom prst="rect">
            <a:avLst/>
          </a:prstGeom>
          <a:noFill/>
        </p:spPr>
        <p:txBody>
          <a:bodyPr wrap="square" rtlCol="0">
            <a:spAutoFit/>
          </a:bodyPr>
          <a:lstStyle/>
          <a:p>
            <a:pPr algn="ctr"/>
            <a:r>
              <a:rPr lang="en-US" sz="1400" b="1" dirty="0">
                <a:solidFill>
                  <a:schemeClr val="accent5"/>
                </a:solidFill>
              </a:rPr>
              <a:t>A</a:t>
            </a:r>
          </a:p>
        </p:txBody>
      </p:sp>
      <p:sp>
        <p:nvSpPr>
          <p:cNvPr id="38" name="TextBox 37">
            <a:extLst>
              <a:ext uri="{FF2B5EF4-FFF2-40B4-BE49-F238E27FC236}">
                <a16:creationId xmlns:a16="http://schemas.microsoft.com/office/drawing/2014/main" id="{67A04ABF-FDB1-4293-B2FF-45D35ADC8C2E}"/>
              </a:ext>
            </a:extLst>
          </p:cNvPr>
          <p:cNvSpPr txBox="1"/>
          <p:nvPr/>
        </p:nvSpPr>
        <p:spPr>
          <a:xfrm>
            <a:off x="8922733" y="2592892"/>
            <a:ext cx="1510914" cy="400110"/>
          </a:xfrm>
          <a:prstGeom prst="rect">
            <a:avLst/>
          </a:prstGeom>
          <a:noFill/>
        </p:spPr>
        <p:txBody>
          <a:bodyPr wrap="square" rtlCol="0">
            <a:spAutoFit/>
          </a:bodyPr>
          <a:lstStyle/>
          <a:p>
            <a:pPr algn="ctr"/>
            <a:r>
              <a:rPr lang="en-US" sz="2000" dirty="0">
                <a:solidFill>
                  <a:schemeClr val="accent1">
                    <a:lumMod val="90000"/>
                  </a:schemeClr>
                </a:solidFill>
                <a:latin typeface="+mj-lt"/>
              </a:rPr>
              <a:t>Contoso</a:t>
            </a:r>
          </a:p>
        </p:txBody>
      </p:sp>
      <p:sp>
        <p:nvSpPr>
          <p:cNvPr id="13" name="Text Placeholder 12">
            <a:extLst>
              <a:ext uri="{FF2B5EF4-FFF2-40B4-BE49-F238E27FC236}">
                <a16:creationId xmlns:a16="http://schemas.microsoft.com/office/drawing/2014/main" id="{C8982B59-A1B2-40DA-A0C6-72C2741AB5AB}"/>
              </a:ext>
            </a:extLst>
          </p:cNvPr>
          <p:cNvSpPr>
            <a:spLocks noGrp="1"/>
          </p:cNvSpPr>
          <p:nvPr>
            <p:ph type="body" sz="quarter" idx="14"/>
          </p:nvPr>
        </p:nvSpPr>
        <p:spPr>
          <a:xfrm>
            <a:off x="708728" y="3494402"/>
            <a:ext cx="2194560" cy="274320"/>
          </a:xfrm>
        </p:spPr>
        <p:txBody>
          <a:bodyPr/>
          <a:lstStyle/>
          <a:p>
            <a:r>
              <a:rPr lang="en-US" dirty="0"/>
              <a:t>EXPENSIVE</a:t>
            </a:r>
          </a:p>
        </p:txBody>
      </p:sp>
      <p:sp>
        <p:nvSpPr>
          <p:cNvPr id="31" name="Text Placeholder 30">
            <a:extLst>
              <a:ext uri="{FF2B5EF4-FFF2-40B4-BE49-F238E27FC236}">
                <a16:creationId xmlns:a16="http://schemas.microsoft.com/office/drawing/2014/main" id="{6B19234D-D2EF-4701-9E2E-B32018B006DB}"/>
              </a:ext>
            </a:extLst>
          </p:cNvPr>
          <p:cNvSpPr>
            <a:spLocks noGrp="1"/>
          </p:cNvSpPr>
          <p:nvPr>
            <p:ph type="body" sz="quarter" idx="15"/>
          </p:nvPr>
        </p:nvSpPr>
        <p:spPr>
          <a:xfrm>
            <a:off x="9310732" y="3494402"/>
            <a:ext cx="2194560" cy="274320"/>
          </a:xfrm>
        </p:spPr>
        <p:txBody>
          <a:bodyPr/>
          <a:lstStyle/>
          <a:p>
            <a:r>
              <a:rPr lang="en-US" dirty="0"/>
              <a:t>AFFORDABLE</a:t>
            </a:r>
          </a:p>
        </p:txBody>
      </p:sp>
      <p:sp>
        <p:nvSpPr>
          <p:cNvPr id="20" name="TextBox 19">
            <a:extLst>
              <a:ext uri="{FF2B5EF4-FFF2-40B4-BE49-F238E27FC236}">
                <a16:creationId xmlns:a16="http://schemas.microsoft.com/office/drawing/2014/main" id="{C7B14B30-2419-4D40-8AD3-31CCBF88F7F8}"/>
              </a:ext>
            </a:extLst>
          </p:cNvPr>
          <p:cNvSpPr txBox="1"/>
          <p:nvPr/>
        </p:nvSpPr>
        <p:spPr>
          <a:xfrm>
            <a:off x="1777326" y="4197096"/>
            <a:ext cx="2103120" cy="307777"/>
          </a:xfrm>
          <a:prstGeom prst="rect">
            <a:avLst/>
          </a:prstGeom>
          <a:noFill/>
        </p:spPr>
        <p:txBody>
          <a:bodyPr wrap="square" rtlCol="0">
            <a:spAutoFit/>
          </a:bodyPr>
          <a:lstStyle/>
          <a:p>
            <a:pPr algn="ctr"/>
            <a:r>
              <a:rPr lang="en-US" sz="1400" b="1" dirty="0">
                <a:solidFill>
                  <a:schemeClr val="accent5"/>
                </a:solidFill>
              </a:rPr>
              <a:t>D</a:t>
            </a:r>
          </a:p>
        </p:txBody>
      </p:sp>
      <p:sp>
        <p:nvSpPr>
          <p:cNvPr id="26" name="TextBox 25">
            <a:extLst>
              <a:ext uri="{FF2B5EF4-FFF2-40B4-BE49-F238E27FC236}">
                <a16:creationId xmlns:a16="http://schemas.microsoft.com/office/drawing/2014/main" id="{322AD189-7DB5-4ACB-AD7F-5DFD87E8A71F}"/>
              </a:ext>
            </a:extLst>
          </p:cNvPr>
          <p:cNvSpPr txBox="1"/>
          <p:nvPr/>
        </p:nvSpPr>
        <p:spPr>
          <a:xfrm>
            <a:off x="8113395" y="4212515"/>
            <a:ext cx="2103120" cy="307777"/>
          </a:xfrm>
          <a:prstGeom prst="rect">
            <a:avLst/>
          </a:prstGeom>
          <a:noFill/>
        </p:spPr>
        <p:txBody>
          <a:bodyPr wrap="square" rtlCol="0">
            <a:spAutoFit/>
          </a:bodyPr>
          <a:lstStyle/>
          <a:p>
            <a:pPr algn="ctr"/>
            <a:r>
              <a:rPr lang="en-US" sz="1400" b="1" dirty="0">
                <a:solidFill>
                  <a:schemeClr val="accent5"/>
                </a:solidFill>
              </a:rPr>
              <a:t>C</a:t>
            </a:r>
          </a:p>
        </p:txBody>
      </p:sp>
      <p:sp>
        <p:nvSpPr>
          <p:cNvPr id="22" name="TextBox 21">
            <a:extLst>
              <a:ext uri="{FF2B5EF4-FFF2-40B4-BE49-F238E27FC236}">
                <a16:creationId xmlns:a16="http://schemas.microsoft.com/office/drawing/2014/main" id="{BEC01721-4BB0-488B-9B5A-48C46D8D28B3}"/>
              </a:ext>
            </a:extLst>
          </p:cNvPr>
          <p:cNvSpPr txBox="1"/>
          <p:nvPr/>
        </p:nvSpPr>
        <p:spPr>
          <a:xfrm>
            <a:off x="2237505" y="5045672"/>
            <a:ext cx="2103120" cy="307777"/>
          </a:xfrm>
          <a:prstGeom prst="rect">
            <a:avLst/>
          </a:prstGeom>
          <a:noFill/>
        </p:spPr>
        <p:txBody>
          <a:bodyPr wrap="square" rtlCol="0">
            <a:spAutoFit/>
          </a:bodyPr>
          <a:lstStyle/>
          <a:p>
            <a:pPr algn="ctr"/>
            <a:r>
              <a:rPr lang="en-US" sz="1400" b="1" dirty="0">
                <a:solidFill>
                  <a:schemeClr val="accent5"/>
                </a:solidFill>
              </a:rPr>
              <a:t>E</a:t>
            </a:r>
          </a:p>
        </p:txBody>
      </p:sp>
      <p:sp>
        <p:nvSpPr>
          <p:cNvPr id="24" name="TextBox 23">
            <a:extLst>
              <a:ext uri="{FF2B5EF4-FFF2-40B4-BE49-F238E27FC236}">
                <a16:creationId xmlns:a16="http://schemas.microsoft.com/office/drawing/2014/main" id="{8D07B799-6119-4CA9-B5CE-C125763CFAF9}"/>
              </a:ext>
            </a:extLst>
          </p:cNvPr>
          <p:cNvSpPr txBox="1"/>
          <p:nvPr/>
        </p:nvSpPr>
        <p:spPr>
          <a:xfrm>
            <a:off x="7384570" y="5048416"/>
            <a:ext cx="2103120" cy="307777"/>
          </a:xfrm>
          <a:prstGeom prst="rect">
            <a:avLst/>
          </a:prstGeom>
          <a:noFill/>
        </p:spPr>
        <p:txBody>
          <a:bodyPr wrap="square" rtlCol="0">
            <a:spAutoFit/>
          </a:bodyPr>
          <a:lstStyle/>
          <a:p>
            <a:pPr algn="ctr"/>
            <a:r>
              <a:rPr lang="en-US" sz="1400" b="1" dirty="0">
                <a:solidFill>
                  <a:schemeClr val="accent5"/>
                </a:solidFill>
              </a:rPr>
              <a:t>B</a:t>
            </a:r>
          </a:p>
        </p:txBody>
      </p:sp>
      <p:sp>
        <p:nvSpPr>
          <p:cNvPr id="27" name="Text Placeholder 26">
            <a:extLst>
              <a:ext uri="{FF2B5EF4-FFF2-40B4-BE49-F238E27FC236}">
                <a16:creationId xmlns:a16="http://schemas.microsoft.com/office/drawing/2014/main" id="{84D2AA97-E618-49CB-8CE9-42717E005933}"/>
              </a:ext>
            </a:extLst>
          </p:cNvPr>
          <p:cNvSpPr>
            <a:spLocks noGrp="1"/>
          </p:cNvSpPr>
          <p:nvPr>
            <p:ph type="body" sz="quarter" idx="13"/>
          </p:nvPr>
        </p:nvSpPr>
        <p:spPr>
          <a:xfrm>
            <a:off x="4992992" y="5287722"/>
            <a:ext cx="2194560" cy="274320"/>
          </a:xfrm>
        </p:spPr>
        <p:txBody>
          <a:bodyPr/>
          <a:lstStyle/>
          <a:p>
            <a:r>
              <a:rPr lang="en-US" dirty="0"/>
              <a:t>INCONVENIENT</a:t>
            </a:r>
          </a:p>
        </p:txBody>
      </p:sp>
      <p:sp>
        <p:nvSpPr>
          <p:cNvPr id="52" name="Date Placeholder 51">
            <a:extLst>
              <a:ext uri="{FF2B5EF4-FFF2-40B4-BE49-F238E27FC236}">
                <a16:creationId xmlns:a16="http://schemas.microsoft.com/office/drawing/2014/main" id="{3A1FF608-E141-4725-A9EC-726D830FED76}"/>
              </a:ext>
            </a:extLst>
          </p:cNvPr>
          <p:cNvSpPr>
            <a:spLocks noGrp="1"/>
          </p:cNvSpPr>
          <p:nvPr>
            <p:ph type="dt" sz="half" idx="16"/>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19</a:t>
            </a:fld>
            <a:endParaRPr lang="en-ZA" dirty="0"/>
          </a:p>
        </p:txBody>
      </p:sp>
      <p:sp>
        <p:nvSpPr>
          <p:cNvPr id="28" name="Oval 27">
            <a:extLst>
              <a:ext uri="{FF2B5EF4-FFF2-40B4-BE49-F238E27FC236}">
                <a16:creationId xmlns:a16="http://schemas.microsoft.com/office/drawing/2014/main" id="{36727BE3-A800-4D66-A1F2-87FBCFA4914B}"/>
              </a:ext>
              <a:ext uri="{C183D7F6-B498-43B3-948B-1728B52AA6E4}">
                <adec:decorative xmlns:adec="http://schemas.microsoft.com/office/drawing/2017/decorative" val="1"/>
              </a:ext>
            </a:extLst>
          </p:cNvPr>
          <p:cNvSpPr/>
          <p:nvPr/>
        </p:nvSpPr>
        <p:spPr>
          <a:xfrm>
            <a:off x="2139316" y="275069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2908B8A-EAA4-45C6-A367-59D25A109B9E}"/>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C08E96C2-DCF2-4C90-8F72-2329BB62F43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5C63F025-C100-4C98-AEEB-EA1EDBFA3BC1}"/>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593DB100-4291-4518-A93E-C369A0D490E9}"/>
              </a:ext>
              <a:ext uri="{C183D7F6-B498-43B3-948B-1728B52AA6E4}">
                <adec:decorative xmlns:adec="http://schemas.microsoft.com/office/drawing/2017/decorative" val="1"/>
              </a:ext>
            </a:extLst>
          </p:cNvPr>
          <p:cNvSpPr/>
          <p:nvPr/>
        </p:nvSpPr>
        <p:spPr>
          <a:xfrm>
            <a:off x="2737446" y="402531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Oval 39">
            <a:extLst>
              <a:ext uri="{FF2B5EF4-FFF2-40B4-BE49-F238E27FC236}">
                <a16:creationId xmlns:a16="http://schemas.microsoft.com/office/drawing/2014/main" id="{34C663AD-4E82-4CCB-9202-5D88D5B90254}"/>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1191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You don’t need </a:t>
            </a:r>
            <a:r>
              <a:rPr lang="en-US" i="1" dirty="0"/>
              <a:t>a</a:t>
            </a:r>
            <a:r>
              <a:rPr lang="en-US" dirty="0"/>
              <a:t> mentor</a:t>
            </a:r>
          </a:p>
        </p:txBody>
      </p:sp>
    </p:spTree>
    <p:extLst>
      <p:ext uri="{BB962C8B-B14F-4D97-AF65-F5344CB8AC3E}">
        <p14:creationId xmlns:p14="http://schemas.microsoft.com/office/powerpoint/2010/main" val="898881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059924"/>
          </a:xfrm>
        </p:spPr>
        <p:txBody>
          <a:bodyPr/>
          <a:lstStyle/>
          <a:p>
            <a:r>
              <a:rPr lang="en-US" dirty="0"/>
              <a:t>Growth strategy</a:t>
            </a:r>
          </a:p>
        </p:txBody>
      </p:sp>
      <p:sp>
        <p:nvSpPr>
          <p:cNvPr id="11" name="Text Placeholder 10">
            <a:extLst>
              <a:ext uri="{FF2B5EF4-FFF2-40B4-BE49-F238E27FC236}">
                <a16:creationId xmlns:a16="http://schemas.microsoft.com/office/drawing/2014/main" id="{09D3978D-6E02-4F15-83B3-400CCE09A26A}"/>
              </a:ext>
            </a:extLst>
          </p:cNvPr>
          <p:cNvSpPr>
            <a:spLocks noGrp="1"/>
          </p:cNvSpPr>
          <p:nvPr>
            <p:ph type="body" idx="1"/>
          </p:nvPr>
        </p:nvSpPr>
        <p:spPr>
          <a:xfrm>
            <a:off x="831850" y="1426525"/>
            <a:ext cx="10515600" cy="457200"/>
          </a:xfrm>
        </p:spPr>
        <p:txBody>
          <a:bodyPr>
            <a:normAutofit/>
          </a:bodyPr>
          <a:lstStyle/>
          <a:p>
            <a:r>
              <a:rPr lang="en-ZA" dirty="0"/>
              <a:t>How we’ll scale in the future</a:t>
            </a:r>
          </a:p>
          <a:p>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1097280" y="2458260"/>
            <a:ext cx="3200400" cy="731520"/>
          </a:xfrm>
          <a:solidFill>
            <a:schemeClr val="accent2">
              <a:alpha val="50000"/>
            </a:schemeClr>
          </a:solidFill>
          <a:ln>
            <a:solidFill>
              <a:schemeClr val="accent2"/>
            </a:solidFill>
          </a:ln>
        </p:spPr>
        <p:txBody>
          <a:bodyPr vert="horz" lIns="91440" tIns="45720" rIns="91440" bIns="45720" rtlCol="0" anchor="ctr" anchorCtr="1">
            <a:normAutofit/>
          </a:bodyPr>
          <a:lstStyle/>
          <a:p>
            <a:r>
              <a:rPr lang="en-US" dirty="0"/>
              <a:t>Feb 20XX</a:t>
            </a:r>
          </a:p>
        </p:txBody>
      </p:sp>
      <p:sp>
        <p:nvSpPr>
          <p:cNvPr id="12" name="Text Placeholder 11">
            <a:extLst>
              <a:ext uri="{FF2B5EF4-FFF2-40B4-BE49-F238E27FC236}">
                <a16:creationId xmlns:a16="http://schemas.microsoft.com/office/drawing/2014/main" id="{EDF55437-A2E9-41B0-8902-7FB8BCD86363}"/>
              </a:ext>
            </a:extLst>
          </p:cNvPr>
          <p:cNvSpPr>
            <a:spLocks noGrp="1"/>
          </p:cNvSpPr>
          <p:nvPr>
            <p:ph type="body" sz="quarter" idx="15"/>
          </p:nvPr>
        </p:nvSpPr>
        <p:spPr>
          <a:xfrm>
            <a:off x="1095593" y="3191256"/>
            <a:ext cx="3200400" cy="2465883"/>
          </a:xfrm>
          <a:noFill/>
          <a:ln>
            <a:solidFill>
              <a:schemeClr val="accent2"/>
            </a:solidFill>
          </a:ln>
        </p:spPr>
        <p:txBody>
          <a:bodyPr lIns="182880" tIns="182880" rIns="182880" anchor="t" anchorCtr="0">
            <a:normAutofit/>
          </a:bodyPr>
          <a:lstStyle/>
          <a:p>
            <a:r>
              <a:rPr lang="en-US" dirty="0"/>
              <a:t>Roll out product to high profile or top-level participants to help establish the product</a:t>
            </a:r>
          </a:p>
          <a:p>
            <a:endParaRPr lang="en-US" dirty="0"/>
          </a:p>
        </p:txBody>
      </p:sp>
      <p:sp>
        <p:nvSpPr>
          <p:cNvPr id="21" name="Text Placeholder 20">
            <a:extLst>
              <a:ext uri="{FF2B5EF4-FFF2-40B4-BE49-F238E27FC236}">
                <a16:creationId xmlns:a16="http://schemas.microsoft.com/office/drawing/2014/main" id="{9F96FB0A-2A02-4DFB-8C70-412D8DF11C0B}"/>
              </a:ext>
            </a:extLst>
          </p:cNvPr>
          <p:cNvSpPr>
            <a:spLocks noGrp="1"/>
          </p:cNvSpPr>
          <p:nvPr>
            <p:ph type="body" sz="quarter" idx="24"/>
          </p:nvPr>
        </p:nvSpPr>
        <p:spPr>
          <a:xfrm>
            <a:off x="4625274" y="2458260"/>
            <a:ext cx="3200400" cy="731520"/>
          </a:xfrm>
          <a:solidFill>
            <a:schemeClr val="accent2">
              <a:alpha val="50000"/>
            </a:schemeClr>
          </a:solidFill>
          <a:ln>
            <a:solidFill>
              <a:schemeClr val="accent2"/>
            </a:solidFill>
          </a:ln>
        </p:spPr>
        <p:txBody>
          <a:bodyPr/>
          <a:lstStyle/>
          <a:p>
            <a:r>
              <a:rPr lang="en-US" dirty="0"/>
              <a:t>May 20XX</a:t>
            </a:r>
          </a:p>
        </p:txBody>
      </p:sp>
      <p:sp>
        <p:nvSpPr>
          <p:cNvPr id="22" name="Text Placeholder 21">
            <a:extLst>
              <a:ext uri="{FF2B5EF4-FFF2-40B4-BE49-F238E27FC236}">
                <a16:creationId xmlns:a16="http://schemas.microsoft.com/office/drawing/2014/main" id="{CB78CA3E-425A-49FC-8D99-4000609FEDB9}"/>
              </a:ext>
            </a:extLst>
          </p:cNvPr>
          <p:cNvSpPr>
            <a:spLocks noGrp="1"/>
          </p:cNvSpPr>
          <p:nvPr>
            <p:ph type="body" sz="quarter" idx="25"/>
          </p:nvPr>
        </p:nvSpPr>
        <p:spPr>
          <a:xfrm>
            <a:off x="4626864" y="3191256"/>
            <a:ext cx="3200400" cy="2465883"/>
          </a:xfrm>
          <a:noFill/>
          <a:ln>
            <a:solidFill>
              <a:schemeClr val="accent2"/>
            </a:solidFill>
          </a:ln>
        </p:spPr>
        <p:txBody>
          <a:bodyPr anchor="t" anchorCtr="1">
            <a:normAutofit/>
          </a:bodyPr>
          <a:lstStyle/>
          <a:p>
            <a:r>
              <a:rPr lang="en-US" dirty="0"/>
              <a:t>Release the product to the general public and monitor press release and social media accounts</a:t>
            </a:r>
          </a:p>
        </p:txBody>
      </p:sp>
      <p:sp>
        <p:nvSpPr>
          <p:cNvPr id="23" name="Text Placeholder 22">
            <a:extLst>
              <a:ext uri="{FF2B5EF4-FFF2-40B4-BE49-F238E27FC236}">
                <a16:creationId xmlns:a16="http://schemas.microsoft.com/office/drawing/2014/main" id="{75D2ED3F-4593-4DAA-83A4-953C35F622C9}"/>
              </a:ext>
            </a:extLst>
          </p:cNvPr>
          <p:cNvSpPr>
            <a:spLocks noGrp="1"/>
          </p:cNvSpPr>
          <p:nvPr>
            <p:ph type="body" sz="quarter" idx="26"/>
          </p:nvPr>
        </p:nvSpPr>
        <p:spPr>
          <a:xfrm>
            <a:off x="8153269" y="2458260"/>
            <a:ext cx="3200400" cy="731520"/>
          </a:xfrm>
          <a:solidFill>
            <a:schemeClr val="accent2">
              <a:alpha val="50000"/>
            </a:schemeClr>
          </a:solidFill>
          <a:ln>
            <a:solidFill>
              <a:schemeClr val="accent2"/>
            </a:solidFill>
          </a:ln>
        </p:spPr>
        <p:txBody>
          <a:bodyPr/>
          <a:lstStyle/>
          <a:p>
            <a:r>
              <a:rPr lang="en-US" dirty="0"/>
              <a:t>Oct 20XX</a:t>
            </a:r>
          </a:p>
        </p:txBody>
      </p:sp>
      <p:sp>
        <p:nvSpPr>
          <p:cNvPr id="24" name="Text Placeholder 23">
            <a:extLst>
              <a:ext uri="{FF2B5EF4-FFF2-40B4-BE49-F238E27FC236}">
                <a16:creationId xmlns:a16="http://schemas.microsoft.com/office/drawing/2014/main" id="{0A0B0A1D-F3E2-4CA5-BB2D-285AB09BB4B3}"/>
              </a:ext>
            </a:extLst>
          </p:cNvPr>
          <p:cNvSpPr>
            <a:spLocks noGrp="1"/>
          </p:cNvSpPr>
          <p:nvPr>
            <p:ph type="body" sz="quarter" idx="27"/>
          </p:nvPr>
        </p:nvSpPr>
        <p:spPr>
          <a:xfrm>
            <a:off x="8156448" y="3191256"/>
            <a:ext cx="3200400" cy="2465883"/>
          </a:xfrm>
          <a:noFill/>
          <a:ln>
            <a:solidFill>
              <a:schemeClr val="accent2"/>
            </a:solidFill>
          </a:ln>
        </p:spPr>
        <p:txBody>
          <a:bodyPr anchor="t" anchorCtr="1"/>
          <a:lstStyle/>
          <a:p>
            <a:r>
              <a:rPr lang="en-US" dirty="0"/>
              <a:t>Gather feedback and adjust product design as necessary</a:t>
            </a:r>
          </a:p>
          <a:p>
            <a:endParaRPr lang="en-US" dirty="0"/>
          </a:p>
        </p:txBody>
      </p:sp>
      <p:sp>
        <p:nvSpPr>
          <p:cNvPr id="98" name="Date Placeholder 97">
            <a:extLst>
              <a:ext uri="{FF2B5EF4-FFF2-40B4-BE49-F238E27FC236}">
                <a16:creationId xmlns:a16="http://schemas.microsoft.com/office/drawing/2014/main" id="{13DFDE46-4275-492C-825A-C6E412B28241}"/>
              </a:ext>
            </a:extLst>
          </p:cNvPr>
          <p:cNvSpPr>
            <a:spLocks noGrp="1"/>
          </p:cNvSpPr>
          <p:nvPr>
            <p:ph type="dt" sz="half" idx="20"/>
          </p:nvPr>
        </p:nvSpPr>
        <p:spPr>
          <a:xfrm>
            <a:off x="838200" y="6356350"/>
            <a:ext cx="2743200" cy="365125"/>
          </a:xfrm>
        </p:spPr>
        <p:txBody>
          <a:bodyPr/>
          <a:lstStyle/>
          <a:p>
            <a:r>
              <a:rPr lang="en-US" dirty="0"/>
              <a:t>20XX</a:t>
            </a:r>
          </a:p>
        </p:txBody>
      </p:sp>
      <p:sp>
        <p:nvSpPr>
          <p:cNvPr id="99" name="Footer Placeholder 98">
            <a:extLst>
              <a:ext uri="{FF2B5EF4-FFF2-40B4-BE49-F238E27FC236}">
                <a16:creationId xmlns:a16="http://schemas.microsoft.com/office/drawing/2014/main" id="{40F2CC71-2F3A-4594-B8D9-6343A4E974D6}"/>
              </a:ext>
            </a:extLst>
          </p:cNvPr>
          <p:cNvSpPr>
            <a:spLocks noGrp="1"/>
          </p:cNvSpPr>
          <p:nvPr>
            <p:ph type="ftr" sz="quarter" idx="21"/>
          </p:nvPr>
        </p:nvSpPr>
        <p:spPr>
          <a:xfrm>
            <a:off x="4038600" y="6356350"/>
            <a:ext cx="4114800" cy="365125"/>
          </a:xfrm>
        </p:spPr>
        <p:txBody>
          <a:bodyPr/>
          <a:lstStyle/>
          <a:p>
            <a:r>
              <a:rPr lang="en-US" dirty="0"/>
              <a:t>Pitch deck title</a:t>
            </a:r>
          </a:p>
        </p:txBody>
      </p:sp>
      <p:sp>
        <p:nvSpPr>
          <p:cNvPr id="100" name="Slide Number Placeholder 99">
            <a:extLst>
              <a:ext uri="{FF2B5EF4-FFF2-40B4-BE49-F238E27FC236}">
                <a16:creationId xmlns:a16="http://schemas.microsoft.com/office/drawing/2014/main" id="{D7EF088D-A6D8-4DA5-AD4D-5221E33569A0}"/>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3118071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Traction</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Forecasting for success</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706438" y="2071688"/>
            <a:ext cx="5029200" cy="457200"/>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853081935"/>
              </p:ext>
            </p:extLst>
          </p:nvPr>
        </p:nvGraphicFramePr>
        <p:xfrm>
          <a:off x="706438" y="2641600"/>
          <a:ext cx="5157785" cy="3027891"/>
        </p:xfrm>
        <a:graphic>
          <a:graphicData uri="http://schemas.openxmlformats.org/drawingml/2006/table">
            <a:tbl>
              <a:tblPr firstRow="1" bandRow="1">
                <a:tableStyleId>{5A111915-BE36-4E01-A7E5-04B1672EAD32}</a:tableStyleId>
              </a:tblPr>
              <a:tblGrid>
                <a:gridCol w="1031557">
                  <a:extLst>
                    <a:ext uri="{9D8B030D-6E8A-4147-A177-3AD203B41FA5}">
                      <a16:colId xmlns:a16="http://schemas.microsoft.com/office/drawing/2014/main" val="3233966979"/>
                    </a:ext>
                  </a:extLst>
                </a:gridCol>
                <a:gridCol w="1031557">
                  <a:extLst>
                    <a:ext uri="{9D8B030D-6E8A-4147-A177-3AD203B41FA5}">
                      <a16:colId xmlns:a16="http://schemas.microsoft.com/office/drawing/2014/main" val="1158840958"/>
                    </a:ext>
                  </a:extLst>
                </a:gridCol>
                <a:gridCol w="1031557">
                  <a:extLst>
                    <a:ext uri="{9D8B030D-6E8A-4147-A177-3AD203B41FA5}">
                      <a16:colId xmlns:a16="http://schemas.microsoft.com/office/drawing/2014/main" val="1014947327"/>
                    </a:ext>
                  </a:extLst>
                </a:gridCol>
                <a:gridCol w="1031557">
                  <a:extLst>
                    <a:ext uri="{9D8B030D-6E8A-4147-A177-3AD203B41FA5}">
                      <a16:colId xmlns:a16="http://schemas.microsoft.com/office/drawing/2014/main" val="2653728004"/>
                    </a:ext>
                  </a:extLst>
                </a:gridCol>
                <a:gridCol w="1031557">
                  <a:extLst>
                    <a:ext uri="{9D8B030D-6E8A-4147-A177-3AD203B41FA5}">
                      <a16:colId xmlns:a16="http://schemas.microsoft.com/office/drawing/2014/main" val="4218738779"/>
                    </a:ext>
                  </a:extLst>
                </a:gridCol>
              </a:tblGrid>
              <a:tr h="916439">
                <a:tc>
                  <a:txBody>
                    <a:bodyPr/>
                    <a:lstStyle/>
                    <a:p>
                      <a:endParaRPr lang="en-US" sz="1400" dirty="0"/>
                    </a:p>
                  </a:txBody>
                  <a:tcPr>
                    <a:solidFill>
                      <a:schemeClr val="accent5">
                        <a:lumMod val="60000"/>
                        <a:lumOff val="40000"/>
                      </a:schemeClr>
                    </a:solidFill>
                  </a:tcPr>
                </a:tc>
                <a:tc>
                  <a:txBody>
                    <a:bodyPr/>
                    <a:lstStyle/>
                    <a:p>
                      <a:pPr algn="ctr"/>
                      <a:r>
                        <a:rPr lang="en-US" sz="1400" dirty="0">
                          <a:solidFill>
                            <a:schemeClr val="tx1"/>
                          </a:solidFill>
                        </a:rPr>
                        <a:t>Clients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Orders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Gross revenue</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Net revenue</a:t>
                      </a:r>
                      <a:endParaRPr lang="ru-RU" sz="1400" dirty="0">
                        <a:solidFill>
                          <a:schemeClr val="tx1"/>
                        </a:solidFill>
                      </a:endParaRPr>
                    </a:p>
                  </a:txBody>
                  <a:tcPr marL="95186" marR="95186" marT="47593" marB="47593" anchor="ctr">
                    <a:solidFill>
                      <a:schemeClr val="accent5">
                        <a:lumMod val="60000"/>
                        <a:lumOff val="40000"/>
                      </a:schemeClr>
                    </a:solidFill>
                  </a:tcPr>
                </a:tc>
                <a:extLst>
                  <a:ext uri="{0D108BD9-81ED-4DB2-BD59-A6C34878D82A}">
                    <a16:rowId xmlns:a16="http://schemas.microsoft.com/office/drawing/2014/main" val="3213590700"/>
                  </a:ext>
                </a:extLst>
              </a:tr>
              <a:tr h="527863">
                <a:tc>
                  <a:txBody>
                    <a:bodyPr/>
                    <a:lstStyle/>
                    <a:p>
                      <a:pPr algn="ctr"/>
                      <a:r>
                        <a:rPr lang="en-US" sz="1400" dirty="0"/>
                        <a:t>20XX</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27863">
                <a:tc>
                  <a:txBody>
                    <a:bodyPr/>
                    <a:lstStyle/>
                    <a:p>
                      <a:pPr algn="ctr"/>
                      <a:r>
                        <a:rPr lang="en-US" sz="1400" dirty="0"/>
                        <a:t>20XX</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27863">
                <a:tc>
                  <a:txBody>
                    <a:bodyPr/>
                    <a:lstStyle/>
                    <a:p>
                      <a:pPr algn="ctr"/>
                      <a:r>
                        <a:rPr lang="en-US" sz="1400" dirty="0"/>
                        <a:t>20XX</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27863">
                <a:tc>
                  <a:txBody>
                    <a:bodyPr/>
                    <a:lstStyle/>
                    <a:p>
                      <a:pPr algn="ctr"/>
                      <a:r>
                        <a:rPr lang="en-US" sz="1400" dirty="0"/>
                        <a:t>20XX</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67475" y="2071688"/>
            <a:ext cx="5029200" cy="457200"/>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600432397"/>
              </p:ext>
            </p:extLst>
          </p:nvPr>
        </p:nvGraphicFramePr>
        <p:xfrm>
          <a:off x="6467475" y="2641600"/>
          <a:ext cx="5029200" cy="3475038"/>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258568" y="2304288"/>
            <a:ext cx="1554480" cy="561975"/>
          </a:xfrm>
        </p:spPr>
        <p:txBody>
          <a:bodyPr tIns="0">
            <a:normAutofit/>
          </a:bodyPr>
          <a:lstStyle/>
          <a:p>
            <a:r>
              <a:rPr lang="en-ZA" dirty="0"/>
              <a:t>Draft blueprints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sp>
        <p:nvSpPr>
          <p:cNvPr id="70" name="Date Placeholder 69">
            <a:extLst>
              <a:ext uri="{FF2B5EF4-FFF2-40B4-BE49-F238E27FC236}">
                <a16:creationId xmlns:a16="http://schemas.microsoft.com/office/drawing/2014/main" id="{B3C3CC42-64DA-452A-821D-840B4ED37C81}"/>
              </a:ext>
            </a:extLst>
          </p:cNvPr>
          <p:cNvSpPr>
            <a:spLocks noGrp="1"/>
          </p:cNvSpPr>
          <p:nvPr>
            <p:ph type="dt" sz="half" idx="6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22</a:t>
            </a:fld>
            <a:endParaRPr lang="en-ZA" dirty="0"/>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40250"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8118"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feedback</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2214"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design</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19953" y="5226571"/>
            <a:ext cx="1793875" cy="561975"/>
          </a:xfrm>
          <a:prstGeom prst="rect">
            <a:avLst/>
          </a:prstGeom>
          <a:solidFill>
            <a:schemeClr val="accent1"/>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rPr>
              <a:t>Launch design</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714105"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cxnSp>
        <p:nvCxnSpPr>
          <p:cNvPr id="81" name="Straight Connector 80">
            <a:extLst>
              <a:ext uri="{FF2B5EF4-FFF2-40B4-BE49-F238E27FC236}">
                <a16:creationId xmlns:a16="http://schemas.microsoft.com/office/drawing/2014/main" id="{6A60E3F7-029A-49BA-81A4-C0D9B46701FB}"/>
              </a:ext>
              <a:ext uri="{C183D7F6-B498-43B3-948B-1728B52AA6E4}">
                <adec:decorative xmlns:adec="http://schemas.microsoft.com/office/drawing/2017/decorative" val="1"/>
              </a:ext>
            </a:extLst>
          </p:cNvPr>
          <p:cNvCxnSpPr>
            <a:cxnSpLocks/>
          </p:cNvCxnSpPr>
          <p:nvPr/>
        </p:nvCxnSpPr>
        <p:spPr>
          <a:xfrm>
            <a:off x="3048000" y="257175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C63CB3E-25F3-4384-8C96-BB924FA53B43}"/>
              </a:ext>
              <a:ext uri="{C183D7F6-B498-43B3-948B-1728B52AA6E4}">
                <adec:decorative xmlns:adec="http://schemas.microsoft.com/office/drawing/2017/decorative" val="1"/>
              </a:ext>
            </a:extLst>
          </p:cNvPr>
          <p:cNvCxnSpPr>
            <a:cxnSpLocks/>
          </p:cNvCxnSpPr>
          <p:nvPr/>
        </p:nvCxnSpPr>
        <p:spPr>
          <a:xfrm rot="10800000">
            <a:off x="10958462"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E3DEF9-3B41-4091-B0CB-B5BCCCC48D8C}"/>
              </a:ext>
              <a:ext uri="{C183D7F6-B498-43B3-948B-1728B52AA6E4}">
                <adec:decorative xmlns:adec="http://schemas.microsoft.com/office/drawing/2017/decorative" val="1"/>
              </a:ext>
            </a:extLst>
          </p:cNvPr>
          <p:cNvCxnSpPr>
            <a:cxnSpLocks/>
          </p:cNvCxnSpPr>
          <p:nvPr/>
        </p:nvCxnSpPr>
        <p:spPr>
          <a:xfrm>
            <a:off x="543609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9EC6C0-1013-478D-9D38-F5E0A03C22F7}"/>
              </a:ext>
              <a:ext uri="{C183D7F6-B498-43B3-948B-1728B52AA6E4}">
                <adec:decorative xmlns:adec="http://schemas.microsoft.com/office/drawing/2017/decorative" val="1"/>
              </a:ext>
            </a:extLst>
          </p:cNvPr>
          <p:cNvCxnSpPr>
            <a:cxnSpLocks/>
          </p:cNvCxnSpPr>
          <p:nvPr/>
        </p:nvCxnSpPr>
        <p:spPr>
          <a:xfrm rot="10800000">
            <a:off x="3048000"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877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7018907" y="4659106"/>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220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Table 9">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2206455229"/>
              </p:ext>
            </p:extLst>
          </p:nvPr>
        </p:nvGraphicFramePr>
        <p:xfrm>
          <a:off x="838200" y="1685925"/>
          <a:ext cx="10515600" cy="4092296"/>
        </p:xfrm>
        <a:graphic>
          <a:graphicData uri="http://schemas.openxmlformats.org/drawingml/2006/table">
            <a:tbl>
              <a:tblPr firstRow="1" bandRow="1">
                <a:tableStyleId>{5A111915-BE36-4E01-A7E5-04B1672EAD32}</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14792">
                <a:tc>
                  <a:txBody>
                    <a:bodyPr/>
                    <a:lstStyle/>
                    <a:p>
                      <a:pPr algn="l" fontAlgn="b"/>
                      <a:endParaRPr lang="en-US" sz="1400" b="0" i="0" u="none" strike="noStrike" dirty="0">
                        <a:solidFill>
                          <a:schemeClr val="bg1"/>
                        </a:solidFill>
                        <a:effectLst/>
                        <a:latin typeface="+mn-lt"/>
                      </a:endParaRPr>
                    </a:p>
                  </a:txBody>
                  <a:tcPr marL="288000"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1</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2</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3</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l" fontAlgn="b"/>
                      <a:endParaRPr lang="en-US" sz="1400" b="0" i="0" u="none" strike="noStrike" dirty="0">
                        <a:solidFill>
                          <a:schemeClr val="tx1"/>
                        </a:solidFill>
                        <a:effectLst/>
                        <a:latin typeface="+mn-lt"/>
                      </a:endParaRPr>
                    </a:p>
                  </a:txBody>
                  <a:tcPr anchor="b">
                    <a:solidFill>
                      <a:schemeClr val="accent5">
                        <a:lumMod val="60000"/>
                        <a:lumOff val="40000"/>
                      </a:schemeClr>
                    </a:solidFill>
                  </a:tcPr>
                </a:tc>
                <a:extLst>
                  <a:ext uri="{0D108BD9-81ED-4DB2-BD59-A6C34878D82A}">
                    <a16:rowId xmlns:a16="http://schemas.microsoft.com/office/drawing/2014/main" val="4140773105"/>
                  </a:ext>
                </a:extLst>
              </a:tr>
              <a:tr h="314792">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142911372"/>
                  </a:ext>
                </a:extLst>
              </a:tr>
              <a:tr h="314792">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4792">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4792">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4792">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4792">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4792">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4792">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lstStyle/>
          <a:p>
            <a:r>
              <a:rPr lang="en-US" dirty="0"/>
              <a:t>Financials</a:t>
            </a:r>
          </a:p>
        </p:txBody>
      </p:sp>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pic>
        <p:nvPicPr>
          <p:cNvPr id="41" name="Picture Placeholder 40" descr="team member&#10;">
            <a:extLst>
              <a:ext uri="{FF2B5EF4-FFF2-40B4-BE49-F238E27FC236}">
                <a16:creationId xmlns:a16="http://schemas.microsoft.com/office/drawing/2014/main" id="{3AD14E47-24AF-45E7-9723-21F9F8D0175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335515" y="1718402"/>
            <a:ext cx="2286000" cy="3566160"/>
          </a:xfrm>
        </p:spPr>
      </p:pic>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Takuma Hayashi</a:t>
            </a:r>
          </a:p>
        </p:txBody>
      </p:sp>
      <p:sp>
        <p:nvSpPr>
          <p:cNvPr id="5" name="Text Placeholder 4">
            <a:extLst>
              <a:ext uri="{FF2B5EF4-FFF2-40B4-BE49-F238E27FC236}">
                <a16:creationId xmlns:a16="http://schemas.microsoft.com/office/drawing/2014/main" id="{14722E07-8C73-43B0-B688-A339EC4915B5}"/>
              </a:ext>
            </a:extLst>
          </p:cNvPr>
          <p:cNvSpPr>
            <a:spLocks noGrp="1"/>
          </p:cNvSpPr>
          <p:nvPr>
            <p:ph type="body" sz="quarter" idx="15"/>
          </p:nvPr>
        </p:nvSpPr>
        <p:spPr>
          <a:xfrm>
            <a:off x="1335515" y="5743005"/>
            <a:ext cx="2286000" cy="365125"/>
          </a:xfrm>
        </p:spPr>
        <p:txBody>
          <a:bodyPr/>
          <a:lstStyle/>
          <a:p>
            <a:r>
              <a:rPr lang="en-US" dirty="0"/>
              <a:t>President</a:t>
            </a:r>
          </a:p>
        </p:txBody>
      </p:sp>
      <p:pic>
        <p:nvPicPr>
          <p:cNvPr id="43" name="Picture Placeholder 42" descr="team member">
            <a:extLst>
              <a:ext uri="{FF2B5EF4-FFF2-40B4-BE49-F238E27FC236}">
                <a16:creationId xmlns:a16="http://schemas.microsoft.com/office/drawing/2014/main" id="{F8CCFB54-F564-4C28-9B72-CA9626163838}"/>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8798"/>
            <a:ext cx="2286000" cy="3566160"/>
          </a:xfrm>
        </p:spPr>
      </p:pic>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3754036" y="5360195"/>
            <a:ext cx="2286000" cy="365125"/>
          </a:xfrm>
        </p:spPr>
        <p:txBody>
          <a:bodyPr/>
          <a:lstStyle/>
          <a:p>
            <a:r>
              <a:rPr lang="en-US" dirty="0"/>
              <a:t>Mirjam Nilsson</a:t>
            </a:r>
          </a:p>
        </p:txBody>
      </p:sp>
      <p:sp>
        <p:nvSpPr>
          <p:cNvPr id="8" name="Text Placeholder 7">
            <a:extLst>
              <a:ext uri="{FF2B5EF4-FFF2-40B4-BE49-F238E27FC236}">
                <a16:creationId xmlns:a16="http://schemas.microsoft.com/office/drawing/2014/main" id="{C88D86D2-1F6A-468E-A2BE-1D1D42AF41A3}"/>
              </a:ext>
            </a:extLst>
          </p:cNvPr>
          <p:cNvSpPr>
            <a:spLocks noGrp="1"/>
          </p:cNvSpPr>
          <p:nvPr>
            <p:ph type="body" sz="quarter" idx="18"/>
          </p:nvPr>
        </p:nvSpPr>
        <p:spPr>
          <a:xfrm>
            <a:off x="3754036" y="5743401"/>
            <a:ext cx="2286000" cy="365125"/>
          </a:xfrm>
        </p:spPr>
        <p:txBody>
          <a:bodyPr/>
          <a:lstStyle/>
          <a:p>
            <a:r>
              <a:rPr lang="en-US" dirty="0"/>
              <a:t>Chief Executive Officer</a:t>
            </a:r>
          </a:p>
        </p:txBody>
      </p:sp>
      <p:pic>
        <p:nvPicPr>
          <p:cNvPr id="45" name="Picture Placeholder 44" descr="team member headshot&#10;">
            <a:extLst>
              <a:ext uri="{FF2B5EF4-FFF2-40B4-BE49-F238E27FC236}">
                <a16:creationId xmlns:a16="http://schemas.microsoft.com/office/drawing/2014/main" id="{FEFA2E45-2D77-48EC-800D-9CE0CB67E20B}"/>
              </a:ext>
            </a:extLst>
          </p:cNvPr>
          <p:cNvPicPr>
            <a:picLocks noGrp="1" noChangeAspect="1"/>
          </p:cNvPicPr>
          <p:nvPr>
            <p:ph type="pic" sz="quarter" idx="19"/>
          </p:nvPr>
        </p:nvPicPr>
        <p:blipFill rotWithShape="1">
          <a:blip r:embed="rId4" cstate="email">
            <a:extLst>
              <a:ext uri="{28A0092B-C50C-407E-A947-70E740481C1C}">
                <a14:useLocalDpi xmlns:a14="http://schemas.microsoft.com/office/drawing/2010/main"/>
              </a:ext>
            </a:extLst>
          </a:blip>
          <a:srcRect/>
          <a:stretch/>
        </p:blipFill>
        <p:spPr>
          <a:xfrm>
            <a:off x="6172557" y="1718402"/>
            <a:ext cx="2286000" cy="3566160"/>
          </a:xfrm>
        </p:spPr>
      </p:pic>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6172557" y="5360195"/>
            <a:ext cx="2286000" cy="365125"/>
          </a:xfrm>
        </p:spPr>
        <p:txBody>
          <a:bodyPr/>
          <a:lstStyle/>
          <a:p>
            <a:r>
              <a:rPr lang="en-US" dirty="0"/>
              <a:t>Flora Berggren</a:t>
            </a:r>
          </a:p>
        </p:txBody>
      </p:sp>
      <p:sp>
        <p:nvSpPr>
          <p:cNvPr id="19" name="Text Placeholder 18">
            <a:extLst>
              <a:ext uri="{FF2B5EF4-FFF2-40B4-BE49-F238E27FC236}">
                <a16:creationId xmlns:a16="http://schemas.microsoft.com/office/drawing/2014/main" id="{23CCA83F-97D9-4195-AACF-3BCB3A902BEF}"/>
              </a:ext>
            </a:extLst>
          </p:cNvPr>
          <p:cNvSpPr>
            <a:spLocks noGrp="1"/>
          </p:cNvSpPr>
          <p:nvPr>
            <p:ph type="body" sz="quarter" idx="21"/>
          </p:nvPr>
        </p:nvSpPr>
        <p:spPr>
          <a:xfrm>
            <a:off x="6172557" y="5743401"/>
            <a:ext cx="2286000" cy="365125"/>
          </a:xfrm>
        </p:spPr>
        <p:txBody>
          <a:bodyPr/>
          <a:lstStyle/>
          <a:p>
            <a:r>
              <a:rPr lang="en-US" dirty="0"/>
              <a:t>Chief Operations Officer</a:t>
            </a:r>
          </a:p>
        </p:txBody>
      </p:sp>
      <p:pic>
        <p:nvPicPr>
          <p:cNvPr id="47" name="Picture Placeholder 46" descr="team member">
            <a:extLst>
              <a:ext uri="{FF2B5EF4-FFF2-40B4-BE49-F238E27FC236}">
                <a16:creationId xmlns:a16="http://schemas.microsoft.com/office/drawing/2014/main" id="{442BB509-AB0A-4152-81AE-144EA148104F}"/>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b="-382"/>
          <a:stretch/>
        </p:blipFill>
        <p:spPr>
          <a:xfrm>
            <a:off x="8578378" y="1718798"/>
            <a:ext cx="2286000" cy="3566160"/>
          </a:xfrm>
        </p:spPr>
      </p:pic>
      <p:sp>
        <p:nvSpPr>
          <p:cNvPr id="21" name="Text Placeholder 20">
            <a:extLst>
              <a:ext uri="{FF2B5EF4-FFF2-40B4-BE49-F238E27FC236}">
                <a16:creationId xmlns:a16="http://schemas.microsoft.com/office/drawing/2014/main" id="{6B03A645-5227-4E0C-A93D-300D66A54FDB}"/>
              </a:ext>
            </a:extLst>
          </p:cNvPr>
          <p:cNvSpPr>
            <a:spLocks noGrp="1"/>
          </p:cNvSpPr>
          <p:nvPr>
            <p:ph type="body" sz="quarter" idx="23"/>
          </p:nvPr>
        </p:nvSpPr>
        <p:spPr>
          <a:xfrm>
            <a:off x="8578378" y="5360195"/>
            <a:ext cx="2286000" cy="365125"/>
          </a:xfrm>
        </p:spPr>
        <p:txBody>
          <a:bodyPr/>
          <a:lstStyle/>
          <a:p>
            <a:r>
              <a:rPr lang="en-US" dirty="0"/>
              <a:t>Rajesh Santoshi</a:t>
            </a:r>
          </a:p>
        </p:txBody>
      </p:sp>
      <p:sp>
        <p:nvSpPr>
          <p:cNvPr id="22" name="Text Placeholder 21">
            <a:extLst>
              <a:ext uri="{FF2B5EF4-FFF2-40B4-BE49-F238E27FC236}">
                <a16:creationId xmlns:a16="http://schemas.microsoft.com/office/drawing/2014/main" id="{5FB97D2A-CDF6-4980-A29D-8CF267726504}"/>
              </a:ext>
            </a:extLst>
          </p:cNvPr>
          <p:cNvSpPr>
            <a:spLocks noGrp="1"/>
          </p:cNvSpPr>
          <p:nvPr>
            <p:ph type="body" sz="quarter" idx="24"/>
          </p:nvPr>
        </p:nvSpPr>
        <p:spPr>
          <a:xfrm>
            <a:off x="8578378" y="5743401"/>
            <a:ext cx="2286000" cy="365125"/>
          </a:xfrm>
        </p:spPr>
        <p:txBody>
          <a:bodyPr/>
          <a:lstStyle/>
          <a:p>
            <a:r>
              <a:rPr lang="en-US" dirty="0"/>
              <a:t>VP Marketing</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20XX</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a:t>
            </a:r>
            <a:r>
              <a:rPr lang="en-US"/>
              <a:t>the team </a:t>
            </a:r>
            <a:endParaRPr lang="en-US" dirty="0"/>
          </a:p>
        </p:txBody>
      </p:sp>
      <p:pic>
        <p:nvPicPr>
          <p:cNvPr id="36" name="Picture Placeholder 35" descr="team member">
            <a:extLst>
              <a:ext uri="{FF2B5EF4-FFF2-40B4-BE49-F238E27FC236}">
                <a16:creationId xmlns:a16="http://schemas.microsoft.com/office/drawing/2014/main" id="{9E4C54D5-D090-422D-B13C-A07DDD8192B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830" r="5830"/>
          <a:stretch/>
        </p:blipFill>
        <p:spPr>
          <a:xfrm>
            <a:off x="1335515" y="1717141"/>
            <a:ext cx="2286000" cy="1554480"/>
          </a:xfrm>
        </p:spPr>
      </p:pic>
      <p:sp>
        <p:nvSpPr>
          <p:cNvPr id="4" name="Text Placeholder 3">
            <a:extLst>
              <a:ext uri="{FF2B5EF4-FFF2-40B4-BE49-F238E27FC236}">
                <a16:creationId xmlns:a16="http://schemas.microsoft.com/office/drawing/2014/main" id="{64EF81C6-722A-40A9-982F-7A77D2F184CA}"/>
              </a:ext>
            </a:extLst>
          </p:cNvPr>
          <p:cNvSpPr>
            <a:spLocks noGrp="1"/>
          </p:cNvSpPr>
          <p:nvPr>
            <p:ph type="body" sz="quarter" idx="14"/>
          </p:nvPr>
        </p:nvSpPr>
        <p:spPr>
          <a:xfrm>
            <a:off x="1335515" y="3323013"/>
            <a:ext cx="2286000" cy="274320"/>
          </a:xfrm>
        </p:spPr>
        <p:txBody>
          <a:bodyPr/>
          <a:lstStyle/>
          <a:p>
            <a:r>
              <a:rPr lang="en-US" dirty="0"/>
              <a:t>Takuma Hayashi</a:t>
            </a:r>
          </a:p>
        </p:txBody>
      </p:sp>
      <p:sp>
        <p:nvSpPr>
          <p:cNvPr id="5" name="Text Placeholder 4">
            <a:extLst>
              <a:ext uri="{FF2B5EF4-FFF2-40B4-BE49-F238E27FC236}">
                <a16:creationId xmlns:a16="http://schemas.microsoft.com/office/drawing/2014/main" id="{6D252CED-07CE-47F9-AFAC-1774B6608CE7}"/>
              </a:ext>
            </a:extLst>
          </p:cNvPr>
          <p:cNvSpPr>
            <a:spLocks noGrp="1"/>
          </p:cNvSpPr>
          <p:nvPr>
            <p:ph type="body" sz="quarter" idx="15"/>
          </p:nvPr>
        </p:nvSpPr>
        <p:spPr>
          <a:xfrm>
            <a:off x="1335515" y="3610807"/>
            <a:ext cx="2286000" cy="274320"/>
          </a:xfrm>
        </p:spPr>
        <p:txBody>
          <a:bodyPr/>
          <a:lstStyle/>
          <a:p>
            <a:r>
              <a:rPr lang="en-US" dirty="0"/>
              <a:t>President</a:t>
            </a:r>
          </a:p>
          <a:p>
            <a:endParaRPr lang="en-US" dirty="0"/>
          </a:p>
        </p:txBody>
      </p:sp>
      <p:pic>
        <p:nvPicPr>
          <p:cNvPr id="48" name="Picture Placeholder 47" descr="team member">
            <a:extLst>
              <a:ext uri="{FF2B5EF4-FFF2-40B4-BE49-F238E27FC236}">
                <a16:creationId xmlns:a16="http://schemas.microsoft.com/office/drawing/2014/main" id="{7B20D71B-174A-45B0-BF3C-64F4D880365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7537"/>
            <a:ext cx="2286000" cy="1554480"/>
          </a:xfrm>
        </p:spPr>
      </p:pic>
      <p:sp>
        <p:nvSpPr>
          <p:cNvPr id="7" name="Text Placeholder 6">
            <a:extLst>
              <a:ext uri="{FF2B5EF4-FFF2-40B4-BE49-F238E27FC236}">
                <a16:creationId xmlns:a16="http://schemas.microsoft.com/office/drawing/2014/main" id="{BE2A1A84-F1BA-4177-804F-5970391591F6}"/>
              </a:ext>
            </a:extLst>
          </p:cNvPr>
          <p:cNvSpPr>
            <a:spLocks noGrp="1"/>
          </p:cNvSpPr>
          <p:nvPr>
            <p:ph type="body" sz="quarter" idx="17"/>
          </p:nvPr>
        </p:nvSpPr>
        <p:spPr>
          <a:xfrm>
            <a:off x="3754036" y="3323409"/>
            <a:ext cx="2286000" cy="274320"/>
          </a:xfrm>
        </p:spPr>
        <p:txBody>
          <a:bodyPr/>
          <a:lstStyle/>
          <a:p>
            <a:r>
              <a:rPr lang="en-US" dirty="0"/>
              <a:t>Mirjam Nilsson</a:t>
            </a:r>
          </a:p>
        </p:txBody>
      </p:sp>
      <p:sp>
        <p:nvSpPr>
          <p:cNvPr id="8" name="Text Placeholder 7">
            <a:extLst>
              <a:ext uri="{FF2B5EF4-FFF2-40B4-BE49-F238E27FC236}">
                <a16:creationId xmlns:a16="http://schemas.microsoft.com/office/drawing/2014/main" id="{7D345967-F7D2-4D02-9481-357DEB6340B1}"/>
              </a:ext>
            </a:extLst>
          </p:cNvPr>
          <p:cNvSpPr>
            <a:spLocks noGrp="1"/>
          </p:cNvSpPr>
          <p:nvPr>
            <p:ph type="body" sz="quarter" idx="18"/>
          </p:nvPr>
        </p:nvSpPr>
        <p:spPr>
          <a:xfrm>
            <a:off x="3754036" y="3611203"/>
            <a:ext cx="2286000" cy="274320"/>
          </a:xfrm>
        </p:spPr>
        <p:txBody>
          <a:bodyPr/>
          <a:lstStyle/>
          <a:p>
            <a:r>
              <a:rPr lang="en-US" dirty="0"/>
              <a:t>Chief Executive Officer</a:t>
            </a:r>
          </a:p>
        </p:txBody>
      </p:sp>
      <p:pic>
        <p:nvPicPr>
          <p:cNvPr id="50" name="Picture Placeholder 49" descr="team member">
            <a:extLst>
              <a:ext uri="{FF2B5EF4-FFF2-40B4-BE49-F238E27FC236}">
                <a16:creationId xmlns:a16="http://schemas.microsoft.com/office/drawing/2014/main" id="{DCB8CB4C-3103-4223-8AC8-CBDAF9BEAD77}"/>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val="0"/>
              </a:ext>
            </a:extLst>
          </a:blip>
          <a:srcRect/>
          <a:stretch/>
        </p:blipFill>
        <p:spPr>
          <a:xfrm>
            <a:off x="6172557" y="1717141"/>
            <a:ext cx="2286000" cy="1554480"/>
          </a:xfrm>
        </p:spPr>
      </p:pic>
      <p:sp>
        <p:nvSpPr>
          <p:cNvPr id="12" name="Text Placeholder 11">
            <a:extLst>
              <a:ext uri="{FF2B5EF4-FFF2-40B4-BE49-F238E27FC236}">
                <a16:creationId xmlns:a16="http://schemas.microsoft.com/office/drawing/2014/main" id="{B7624EB2-CC13-4A85-BC99-25F6B52BA82F}"/>
              </a:ext>
            </a:extLst>
          </p:cNvPr>
          <p:cNvSpPr>
            <a:spLocks noGrp="1"/>
          </p:cNvSpPr>
          <p:nvPr>
            <p:ph type="body" sz="quarter" idx="20"/>
          </p:nvPr>
        </p:nvSpPr>
        <p:spPr>
          <a:xfrm>
            <a:off x="6172557" y="3323013"/>
            <a:ext cx="2286000" cy="274320"/>
          </a:xfrm>
        </p:spPr>
        <p:txBody>
          <a:bodyPr/>
          <a:lstStyle/>
          <a:p>
            <a:r>
              <a:rPr lang="en-US" dirty="0"/>
              <a:t>Flora Berggren</a:t>
            </a:r>
          </a:p>
        </p:txBody>
      </p:sp>
      <p:sp>
        <p:nvSpPr>
          <p:cNvPr id="13" name="Text Placeholder 12">
            <a:extLst>
              <a:ext uri="{FF2B5EF4-FFF2-40B4-BE49-F238E27FC236}">
                <a16:creationId xmlns:a16="http://schemas.microsoft.com/office/drawing/2014/main" id="{8D78550E-BA78-433F-8276-20FB7C1D1023}"/>
              </a:ext>
            </a:extLst>
          </p:cNvPr>
          <p:cNvSpPr>
            <a:spLocks noGrp="1"/>
          </p:cNvSpPr>
          <p:nvPr>
            <p:ph type="body" sz="quarter" idx="21"/>
          </p:nvPr>
        </p:nvSpPr>
        <p:spPr>
          <a:xfrm>
            <a:off x="6172557" y="3610807"/>
            <a:ext cx="2286000" cy="274320"/>
          </a:xfrm>
        </p:spPr>
        <p:txBody>
          <a:bodyPr/>
          <a:lstStyle/>
          <a:p>
            <a:r>
              <a:rPr lang="en-US" dirty="0"/>
              <a:t>Chief Operations Officer</a:t>
            </a:r>
          </a:p>
        </p:txBody>
      </p:sp>
      <p:pic>
        <p:nvPicPr>
          <p:cNvPr id="52" name="Picture Placeholder 51" descr="team member">
            <a:extLst>
              <a:ext uri="{FF2B5EF4-FFF2-40B4-BE49-F238E27FC236}">
                <a16:creationId xmlns:a16="http://schemas.microsoft.com/office/drawing/2014/main" id="{C201E412-C8EC-41D7-AEE5-689904CD6CA9}"/>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8578378" y="1717141"/>
            <a:ext cx="2286000" cy="1554480"/>
          </a:xfrm>
        </p:spPr>
      </p:pic>
      <p:sp>
        <p:nvSpPr>
          <p:cNvPr id="15" name="Text Placeholder 14">
            <a:extLst>
              <a:ext uri="{FF2B5EF4-FFF2-40B4-BE49-F238E27FC236}">
                <a16:creationId xmlns:a16="http://schemas.microsoft.com/office/drawing/2014/main" id="{A53046BF-4D73-4601-8969-6B614639B925}"/>
              </a:ext>
            </a:extLst>
          </p:cNvPr>
          <p:cNvSpPr>
            <a:spLocks noGrp="1"/>
          </p:cNvSpPr>
          <p:nvPr>
            <p:ph type="body" sz="quarter" idx="23"/>
          </p:nvPr>
        </p:nvSpPr>
        <p:spPr>
          <a:xfrm>
            <a:off x="8578378" y="3323013"/>
            <a:ext cx="2286000" cy="274320"/>
          </a:xfrm>
        </p:spPr>
        <p:txBody>
          <a:bodyPr/>
          <a:lstStyle/>
          <a:p>
            <a:r>
              <a:rPr lang="en-US" dirty="0"/>
              <a:t>Rajesh Santoshi</a:t>
            </a:r>
          </a:p>
        </p:txBody>
      </p:sp>
      <p:sp>
        <p:nvSpPr>
          <p:cNvPr id="16" name="Text Placeholder 15">
            <a:extLst>
              <a:ext uri="{FF2B5EF4-FFF2-40B4-BE49-F238E27FC236}">
                <a16:creationId xmlns:a16="http://schemas.microsoft.com/office/drawing/2014/main" id="{57CE92C3-56EA-4ABB-8A65-E3E48BE85EFC}"/>
              </a:ext>
            </a:extLst>
          </p:cNvPr>
          <p:cNvSpPr>
            <a:spLocks noGrp="1"/>
          </p:cNvSpPr>
          <p:nvPr>
            <p:ph type="body" sz="quarter" idx="24"/>
          </p:nvPr>
        </p:nvSpPr>
        <p:spPr>
          <a:xfrm>
            <a:off x="8578378" y="3610807"/>
            <a:ext cx="2286000" cy="274320"/>
          </a:xfrm>
        </p:spPr>
        <p:txBody>
          <a:bodyPr/>
          <a:lstStyle/>
          <a:p>
            <a:r>
              <a:rPr lang="en-US" dirty="0"/>
              <a:t>VP Marketing</a:t>
            </a:r>
          </a:p>
        </p:txBody>
      </p:sp>
      <p:pic>
        <p:nvPicPr>
          <p:cNvPr id="62" name="Picture Placeholder 61" descr="team member">
            <a:extLst>
              <a:ext uri="{FF2B5EF4-FFF2-40B4-BE49-F238E27FC236}">
                <a16:creationId xmlns:a16="http://schemas.microsoft.com/office/drawing/2014/main" id="{CE12BE08-AB8A-4DF2-9817-BFFF3974B2ED}"/>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val="0"/>
              </a:ext>
            </a:extLst>
          </a:blip>
          <a:srcRect/>
          <a:stretch/>
        </p:blipFill>
        <p:spPr>
          <a:xfrm>
            <a:off x="1325219" y="4131915"/>
            <a:ext cx="2286000" cy="1554480"/>
          </a:xfrm>
        </p:spPr>
      </p:pic>
      <p:sp>
        <p:nvSpPr>
          <p:cNvPr id="18" name="Text Placeholder 17">
            <a:extLst>
              <a:ext uri="{FF2B5EF4-FFF2-40B4-BE49-F238E27FC236}">
                <a16:creationId xmlns:a16="http://schemas.microsoft.com/office/drawing/2014/main" id="{7B5C9F10-7BFD-45C8-894C-36539AA2B7E8}"/>
              </a:ext>
            </a:extLst>
          </p:cNvPr>
          <p:cNvSpPr>
            <a:spLocks noGrp="1"/>
          </p:cNvSpPr>
          <p:nvPr>
            <p:ph type="body" sz="quarter" idx="26"/>
          </p:nvPr>
        </p:nvSpPr>
        <p:spPr>
          <a:xfrm>
            <a:off x="1325219" y="5737787"/>
            <a:ext cx="2286000" cy="274320"/>
          </a:xfrm>
        </p:spPr>
        <p:txBody>
          <a:bodyPr/>
          <a:lstStyle/>
          <a:p>
            <a:r>
              <a:rPr lang="en-US" dirty="0"/>
              <a:t>Graham Barnes</a:t>
            </a:r>
          </a:p>
        </p:txBody>
      </p:sp>
      <p:sp>
        <p:nvSpPr>
          <p:cNvPr id="19" name="Text Placeholder 18">
            <a:extLst>
              <a:ext uri="{FF2B5EF4-FFF2-40B4-BE49-F238E27FC236}">
                <a16:creationId xmlns:a16="http://schemas.microsoft.com/office/drawing/2014/main" id="{9A475929-B501-4051-A883-51997FB22E5D}"/>
              </a:ext>
            </a:extLst>
          </p:cNvPr>
          <p:cNvSpPr>
            <a:spLocks noGrp="1"/>
          </p:cNvSpPr>
          <p:nvPr>
            <p:ph type="body" sz="quarter" idx="27"/>
          </p:nvPr>
        </p:nvSpPr>
        <p:spPr>
          <a:xfrm>
            <a:off x="1325219" y="6025581"/>
            <a:ext cx="2286000" cy="274320"/>
          </a:xfrm>
        </p:spPr>
        <p:txBody>
          <a:bodyPr/>
          <a:lstStyle/>
          <a:p>
            <a:r>
              <a:rPr lang="en-US" dirty="0"/>
              <a:t>VP Product</a:t>
            </a:r>
          </a:p>
        </p:txBody>
      </p:sp>
      <p:pic>
        <p:nvPicPr>
          <p:cNvPr id="64" name="Picture Placeholder 63" descr="team member">
            <a:extLst>
              <a:ext uri="{FF2B5EF4-FFF2-40B4-BE49-F238E27FC236}">
                <a16:creationId xmlns:a16="http://schemas.microsoft.com/office/drawing/2014/main" id="{856B5B80-36DD-4931-BE4E-83EF490A3023}"/>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val="0"/>
              </a:ext>
            </a:extLst>
          </a:blip>
          <a:srcRect/>
          <a:stretch/>
        </p:blipFill>
        <p:spPr>
          <a:xfrm>
            <a:off x="3743740" y="4132311"/>
            <a:ext cx="2286000" cy="1554480"/>
          </a:xfrm>
        </p:spPr>
      </p:pic>
      <p:sp>
        <p:nvSpPr>
          <p:cNvPr id="21" name="Text Placeholder 20">
            <a:extLst>
              <a:ext uri="{FF2B5EF4-FFF2-40B4-BE49-F238E27FC236}">
                <a16:creationId xmlns:a16="http://schemas.microsoft.com/office/drawing/2014/main" id="{E50919A1-17DB-4FF7-9FE7-D206BF1BB6A1}"/>
              </a:ext>
            </a:extLst>
          </p:cNvPr>
          <p:cNvSpPr>
            <a:spLocks noGrp="1"/>
          </p:cNvSpPr>
          <p:nvPr>
            <p:ph type="body" sz="quarter" idx="29"/>
          </p:nvPr>
        </p:nvSpPr>
        <p:spPr>
          <a:xfrm>
            <a:off x="3743740" y="5738183"/>
            <a:ext cx="2286000" cy="274320"/>
          </a:xfrm>
        </p:spPr>
        <p:txBody>
          <a:bodyPr/>
          <a:lstStyle/>
          <a:p>
            <a:r>
              <a:rPr lang="en-US" dirty="0"/>
              <a:t>Rowan Murphy</a:t>
            </a:r>
          </a:p>
        </p:txBody>
      </p:sp>
      <p:sp>
        <p:nvSpPr>
          <p:cNvPr id="22" name="Text Placeholder 21">
            <a:extLst>
              <a:ext uri="{FF2B5EF4-FFF2-40B4-BE49-F238E27FC236}">
                <a16:creationId xmlns:a16="http://schemas.microsoft.com/office/drawing/2014/main" id="{86FAA660-E448-4630-98B9-97106F98E754}"/>
              </a:ext>
            </a:extLst>
          </p:cNvPr>
          <p:cNvSpPr>
            <a:spLocks noGrp="1"/>
          </p:cNvSpPr>
          <p:nvPr>
            <p:ph type="body" sz="quarter" idx="30"/>
          </p:nvPr>
        </p:nvSpPr>
        <p:spPr>
          <a:xfrm>
            <a:off x="3743740" y="6025977"/>
            <a:ext cx="2286000" cy="274320"/>
          </a:xfrm>
        </p:spPr>
        <p:txBody>
          <a:bodyPr/>
          <a:lstStyle/>
          <a:p>
            <a:r>
              <a:rPr lang="en-US" dirty="0"/>
              <a:t>SEO Strategist</a:t>
            </a:r>
          </a:p>
        </p:txBody>
      </p:sp>
      <p:pic>
        <p:nvPicPr>
          <p:cNvPr id="66" name="Picture Placeholder 65" descr="team member">
            <a:extLst>
              <a:ext uri="{FF2B5EF4-FFF2-40B4-BE49-F238E27FC236}">
                <a16:creationId xmlns:a16="http://schemas.microsoft.com/office/drawing/2014/main" id="{70508058-51F1-41B6-9E73-72C7031069A9}"/>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val="0"/>
              </a:ext>
            </a:extLst>
          </a:blip>
          <a:srcRect/>
          <a:stretch/>
        </p:blipFill>
        <p:spPr>
          <a:xfrm>
            <a:off x="6162261" y="4131915"/>
            <a:ext cx="2286000" cy="1554480"/>
          </a:xfrm>
        </p:spPr>
      </p:pic>
      <p:sp>
        <p:nvSpPr>
          <p:cNvPr id="24" name="Text Placeholder 23">
            <a:extLst>
              <a:ext uri="{FF2B5EF4-FFF2-40B4-BE49-F238E27FC236}">
                <a16:creationId xmlns:a16="http://schemas.microsoft.com/office/drawing/2014/main" id="{F8736E34-1376-447A-9E5D-8EE5392AF803}"/>
              </a:ext>
            </a:extLst>
          </p:cNvPr>
          <p:cNvSpPr>
            <a:spLocks noGrp="1"/>
          </p:cNvSpPr>
          <p:nvPr>
            <p:ph type="body" sz="quarter" idx="32"/>
          </p:nvPr>
        </p:nvSpPr>
        <p:spPr>
          <a:xfrm>
            <a:off x="6162261" y="5737787"/>
            <a:ext cx="2286000" cy="274320"/>
          </a:xfrm>
        </p:spPr>
        <p:txBody>
          <a:bodyPr/>
          <a:lstStyle/>
          <a:p>
            <a:r>
              <a:rPr lang="en-US" dirty="0"/>
              <a:t>Elizabeth Moore</a:t>
            </a:r>
          </a:p>
        </p:txBody>
      </p:sp>
      <p:sp>
        <p:nvSpPr>
          <p:cNvPr id="25" name="Text Placeholder 24">
            <a:extLst>
              <a:ext uri="{FF2B5EF4-FFF2-40B4-BE49-F238E27FC236}">
                <a16:creationId xmlns:a16="http://schemas.microsoft.com/office/drawing/2014/main" id="{E2BA780D-D37A-407D-B738-91EC6DFB89EC}"/>
              </a:ext>
            </a:extLst>
          </p:cNvPr>
          <p:cNvSpPr>
            <a:spLocks noGrp="1"/>
          </p:cNvSpPr>
          <p:nvPr>
            <p:ph type="body" sz="quarter" idx="33"/>
          </p:nvPr>
        </p:nvSpPr>
        <p:spPr>
          <a:xfrm>
            <a:off x="6162261" y="6025581"/>
            <a:ext cx="2286000" cy="274320"/>
          </a:xfrm>
        </p:spPr>
        <p:txBody>
          <a:bodyPr/>
          <a:lstStyle/>
          <a:p>
            <a:r>
              <a:rPr lang="en-US" dirty="0"/>
              <a:t>Product Designer</a:t>
            </a:r>
          </a:p>
        </p:txBody>
      </p:sp>
      <p:pic>
        <p:nvPicPr>
          <p:cNvPr id="38" name="Picture Placeholder 37" descr="team member">
            <a:extLst>
              <a:ext uri="{FF2B5EF4-FFF2-40B4-BE49-F238E27FC236}">
                <a16:creationId xmlns:a16="http://schemas.microsoft.com/office/drawing/2014/main" id="{FC93BCCD-E9C1-417C-82F5-BA865F7476F5}"/>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val="0"/>
              </a:ext>
            </a:extLst>
          </a:blip>
          <a:srcRect l="1043" r="1043"/>
          <a:stretch/>
        </p:blipFill>
        <p:spPr>
          <a:xfrm>
            <a:off x="8580782" y="4131915"/>
            <a:ext cx="2286000" cy="1554480"/>
          </a:xfrm>
        </p:spPr>
      </p:pic>
      <p:sp>
        <p:nvSpPr>
          <p:cNvPr id="27" name="Text Placeholder 26">
            <a:extLst>
              <a:ext uri="{FF2B5EF4-FFF2-40B4-BE49-F238E27FC236}">
                <a16:creationId xmlns:a16="http://schemas.microsoft.com/office/drawing/2014/main" id="{09A4AAAD-175A-4F7C-ABD7-61F9464060C3}"/>
              </a:ext>
            </a:extLst>
          </p:cNvPr>
          <p:cNvSpPr>
            <a:spLocks noGrp="1"/>
          </p:cNvSpPr>
          <p:nvPr>
            <p:ph type="body" sz="quarter" idx="35"/>
          </p:nvPr>
        </p:nvSpPr>
        <p:spPr>
          <a:xfrm>
            <a:off x="8580782" y="5737787"/>
            <a:ext cx="2286000" cy="274320"/>
          </a:xfrm>
        </p:spPr>
        <p:txBody>
          <a:bodyPr/>
          <a:lstStyle/>
          <a:p>
            <a:r>
              <a:rPr lang="en-US" dirty="0"/>
              <a:t>Robin Kline</a:t>
            </a:r>
          </a:p>
        </p:txBody>
      </p:sp>
      <p:sp>
        <p:nvSpPr>
          <p:cNvPr id="28" name="Text Placeholder 27">
            <a:extLst>
              <a:ext uri="{FF2B5EF4-FFF2-40B4-BE49-F238E27FC236}">
                <a16:creationId xmlns:a16="http://schemas.microsoft.com/office/drawing/2014/main" id="{31E24436-B6FE-438F-ACAF-6739CA24BD54}"/>
              </a:ext>
            </a:extLst>
          </p:cNvPr>
          <p:cNvSpPr>
            <a:spLocks noGrp="1"/>
          </p:cNvSpPr>
          <p:nvPr>
            <p:ph type="body" sz="quarter" idx="36"/>
          </p:nvPr>
        </p:nvSpPr>
        <p:spPr>
          <a:xfrm>
            <a:off x="8580782" y="6025581"/>
            <a:ext cx="2286000" cy="274320"/>
          </a:xfrm>
        </p:spPr>
        <p:txBody>
          <a:bodyPr/>
          <a:lstStyle/>
          <a:p>
            <a:r>
              <a:rPr lang="en-US" dirty="0"/>
              <a:t>Content Developer</a:t>
            </a:r>
          </a:p>
        </p:txBody>
      </p:sp>
      <p:sp>
        <p:nvSpPr>
          <p:cNvPr id="67" name="Date Placeholder 66">
            <a:extLst>
              <a:ext uri="{FF2B5EF4-FFF2-40B4-BE49-F238E27FC236}">
                <a16:creationId xmlns:a16="http://schemas.microsoft.com/office/drawing/2014/main" id="{EB0B9CD2-8060-4E74-BBD4-61FE9496A4AA}"/>
              </a:ext>
            </a:extLst>
          </p:cNvPr>
          <p:cNvSpPr>
            <a:spLocks noGrp="1"/>
          </p:cNvSpPr>
          <p:nvPr>
            <p:ph type="dt" sz="half" idx="10"/>
          </p:nvPr>
        </p:nvSpPr>
        <p:spPr>
          <a:xfrm>
            <a:off x="838200" y="6356350"/>
            <a:ext cx="2743200" cy="365125"/>
          </a:xfrm>
        </p:spPr>
        <p:txBody>
          <a:bodyPr/>
          <a:lstStyle/>
          <a:p>
            <a:r>
              <a:rPr lang="en-US" dirty="0"/>
              <a:t>20XX</a:t>
            </a:r>
          </a:p>
        </p:txBody>
      </p:sp>
      <p:sp>
        <p:nvSpPr>
          <p:cNvPr id="68" name="Footer Placeholder 67">
            <a:extLst>
              <a:ext uri="{FF2B5EF4-FFF2-40B4-BE49-F238E27FC236}">
                <a16:creationId xmlns:a16="http://schemas.microsoft.com/office/drawing/2014/main" id="{32D36052-49CF-45DE-941C-561DE743A03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9" name="Slide Number Placeholder 68">
            <a:extLst>
              <a:ext uri="{FF2B5EF4-FFF2-40B4-BE49-F238E27FC236}">
                <a16:creationId xmlns:a16="http://schemas.microsoft.com/office/drawing/2014/main" id="{248679DD-A4C4-45D2-8ABD-48C2DF4B509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1642670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D8D0-7C44-4732-91C9-B21B9AC8E4C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67" name="Content Placeholder 66" descr="pie chart&#10;">
            <a:extLst>
              <a:ext uri="{FF2B5EF4-FFF2-40B4-BE49-F238E27FC236}">
                <a16:creationId xmlns:a16="http://schemas.microsoft.com/office/drawing/2014/main" id="{AA045870-9881-4BA5-8874-8A33E086FC97}"/>
              </a:ext>
            </a:extLst>
          </p:cNvPr>
          <p:cNvGraphicFramePr>
            <a:graphicFrameLocks noGrp="1"/>
          </p:cNvGraphicFramePr>
          <p:nvPr>
            <p:ph sz="quarter" idx="28"/>
            <p:extLst>
              <p:ext uri="{D42A27DB-BD31-4B8C-83A1-F6EECF244321}">
                <p14:modId xmlns:p14="http://schemas.microsoft.com/office/powerpoint/2010/main" val="2443093321"/>
              </p:ext>
            </p:extLst>
          </p:nvPr>
        </p:nvGraphicFramePr>
        <p:xfrm>
          <a:off x="1138238" y="1860550"/>
          <a:ext cx="1819275" cy="15176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B9591F81-46FD-4828-81C8-D99A0E427CE8}"/>
              </a:ext>
            </a:extLst>
          </p:cNvPr>
          <p:cNvSpPr>
            <a:spLocks noGrp="1"/>
          </p:cNvSpPr>
          <p:nvPr>
            <p:ph type="body" sz="quarter" idx="13"/>
          </p:nvPr>
        </p:nvSpPr>
        <p:spPr>
          <a:xfrm>
            <a:off x="1018637" y="3444752"/>
            <a:ext cx="2057400" cy="640080"/>
          </a:xfrm>
        </p:spPr>
        <p:txBody>
          <a:bodyPr/>
          <a:lstStyle/>
          <a:p>
            <a:r>
              <a:rPr lang="en-US" dirty="0"/>
              <a:t>Properties</a:t>
            </a:r>
          </a:p>
        </p:txBody>
      </p:sp>
      <p:sp>
        <p:nvSpPr>
          <p:cNvPr id="7" name="Text Placeholder 6">
            <a:extLst>
              <a:ext uri="{FF2B5EF4-FFF2-40B4-BE49-F238E27FC236}">
                <a16:creationId xmlns:a16="http://schemas.microsoft.com/office/drawing/2014/main" id="{B573668D-D441-448B-A876-E948323DD02A}"/>
              </a:ext>
            </a:extLst>
          </p:cNvPr>
          <p:cNvSpPr>
            <a:spLocks noGrp="1"/>
          </p:cNvSpPr>
          <p:nvPr>
            <p:ph type="body" sz="quarter" idx="14"/>
          </p:nvPr>
        </p:nvSpPr>
        <p:spPr>
          <a:xfrm>
            <a:off x="1034480" y="4110604"/>
            <a:ext cx="2057400" cy="365760"/>
          </a:xfrm>
        </p:spPr>
        <p:txBody>
          <a:bodyPr/>
          <a:lstStyle/>
          <a:p>
            <a:r>
              <a:rPr lang="en-US" dirty="0"/>
              <a:t>$12,000</a:t>
            </a:r>
          </a:p>
        </p:txBody>
      </p:sp>
      <p:sp>
        <p:nvSpPr>
          <p:cNvPr id="8" name="Text Placeholder 7">
            <a:extLst>
              <a:ext uri="{FF2B5EF4-FFF2-40B4-BE49-F238E27FC236}">
                <a16:creationId xmlns:a16="http://schemas.microsoft.com/office/drawing/2014/main" id="{AC2417B2-247E-4322-AAF8-8335A2356E60}"/>
              </a:ext>
            </a:extLst>
          </p:cNvPr>
          <p:cNvSpPr>
            <a:spLocks noGrp="1"/>
          </p:cNvSpPr>
          <p:nvPr>
            <p:ph type="body" sz="quarter" idx="15"/>
          </p:nvPr>
        </p:nvSpPr>
        <p:spPr>
          <a:xfrm>
            <a:off x="1034480" y="4483110"/>
            <a:ext cx="2057400" cy="914400"/>
          </a:xfrm>
        </p:spPr>
        <p:txBody>
          <a:bodyPr/>
          <a:lstStyle/>
          <a:p>
            <a:r>
              <a:rPr lang="en-ZA" dirty="0"/>
              <a:t>Revenue obtained from property rentals</a:t>
            </a:r>
          </a:p>
        </p:txBody>
      </p:sp>
      <p:graphicFrame>
        <p:nvGraphicFramePr>
          <p:cNvPr id="69" name="Content Placeholder 68" descr="pie chart">
            <a:extLst>
              <a:ext uri="{FF2B5EF4-FFF2-40B4-BE49-F238E27FC236}">
                <a16:creationId xmlns:a16="http://schemas.microsoft.com/office/drawing/2014/main" id="{582BFE2E-20FC-4568-B7CE-0689CB43A018}"/>
              </a:ext>
            </a:extLst>
          </p:cNvPr>
          <p:cNvGraphicFramePr>
            <a:graphicFrameLocks noGrp="1"/>
          </p:cNvGraphicFramePr>
          <p:nvPr>
            <p:ph sz="quarter" idx="29"/>
            <p:extLst>
              <p:ext uri="{D42A27DB-BD31-4B8C-83A1-F6EECF244321}">
                <p14:modId xmlns:p14="http://schemas.microsoft.com/office/powerpoint/2010/main" val="760304465"/>
              </p:ext>
            </p:extLst>
          </p:nvPr>
        </p:nvGraphicFramePr>
        <p:xfrm>
          <a:off x="3859213" y="1860550"/>
          <a:ext cx="1819275" cy="1517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9">
            <a:extLst>
              <a:ext uri="{FF2B5EF4-FFF2-40B4-BE49-F238E27FC236}">
                <a16:creationId xmlns:a16="http://schemas.microsoft.com/office/drawing/2014/main" id="{7EB22339-E1B7-4BAF-86A1-6D1908793E72}"/>
              </a:ext>
            </a:extLst>
          </p:cNvPr>
          <p:cNvSpPr>
            <a:spLocks noGrp="1"/>
          </p:cNvSpPr>
          <p:nvPr>
            <p:ph type="body" sz="quarter" idx="17"/>
          </p:nvPr>
        </p:nvSpPr>
        <p:spPr>
          <a:xfrm>
            <a:off x="3740615" y="3444752"/>
            <a:ext cx="2057400" cy="640080"/>
          </a:xfrm>
        </p:spPr>
        <p:txBody>
          <a:bodyPr/>
          <a:lstStyle/>
          <a:p>
            <a:r>
              <a:rPr lang="en-US" dirty="0"/>
              <a:t>Angel investments</a:t>
            </a:r>
          </a:p>
        </p:txBody>
      </p:sp>
      <p:sp>
        <p:nvSpPr>
          <p:cNvPr id="11" name="Text Placeholder 10">
            <a:extLst>
              <a:ext uri="{FF2B5EF4-FFF2-40B4-BE49-F238E27FC236}">
                <a16:creationId xmlns:a16="http://schemas.microsoft.com/office/drawing/2014/main" id="{04C8C9CC-C95E-48C8-A0B6-E5A02D03ACEC}"/>
              </a:ext>
            </a:extLst>
          </p:cNvPr>
          <p:cNvSpPr>
            <a:spLocks noGrp="1"/>
          </p:cNvSpPr>
          <p:nvPr>
            <p:ph type="body" sz="quarter" idx="18"/>
          </p:nvPr>
        </p:nvSpPr>
        <p:spPr>
          <a:xfrm>
            <a:off x="3756458" y="4110604"/>
            <a:ext cx="2057400" cy="365760"/>
          </a:xfrm>
        </p:spPr>
        <p:txBody>
          <a:bodyPr/>
          <a:lstStyle/>
          <a:p>
            <a:r>
              <a:rPr lang="en-US" dirty="0"/>
              <a:t>$14,000</a:t>
            </a:r>
          </a:p>
        </p:txBody>
      </p:sp>
      <p:sp>
        <p:nvSpPr>
          <p:cNvPr id="12" name="Text Placeholder 11">
            <a:extLst>
              <a:ext uri="{FF2B5EF4-FFF2-40B4-BE49-F238E27FC236}">
                <a16:creationId xmlns:a16="http://schemas.microsoft.com/office/drawing/2014/main" id="{2B2A538C-BC0B-4467-B346-64F5C21F4D09}"/>
              </a:ext>
            </a:extLst>
          </p:cNvPr>
          <p:cNvSpPr>
            <a:spLocks noGrp="1"/>
          </p:cNvSpPr>
          <p:nvPr>
            <p:ph type="body" sz="quarter" idx="19"/>
          </p:nvPr>
        </p:nvSpPr>
        <p:spPr>
          <a:xfrm>
            <a:off x="3756458" y="4483110"/>
            <a:ext cx="2057400" cy="914400"/>
          </a:xfrm>
        </p:spPr>
        <p:txBody>
          <a:bodyPr/>
          <a:lstStyle/>
          <a:p>
            <a:r>
              <a:rPr lang="en-ZA" dirty="0"/>
              <a:t>Amount obtained through other investors</a:t>
            </a:r>
          </a:p>
        </p:txBody>
      </p:sp>
      <p:graphicFrame>
        <p:nvGraphicFramePr>
          <p:cNvPr id="73" name="Content Placeholder 72" descr="pie chart&#10;">
            <a:extLst>
              <a:ext uri="{FF2B5EF4-FFF2-40B4-BE49-F238E27FC236}">
                <a16:creationId xmlns:a16="http://schemas.microsoft.com/office/drawing/2014/main" id="{68248CE2-5C3F-4635-AC63-6CD1ACD149C1}"/>
              </a:ext>
            </a:extLst>
          </p:cNvPr>
          <p:cNvGraphicFramePr>
            <a:graphicFrameLocks noGrp="1"/>
          </p:cNvGraphicFramePr>
          <p:nvPr>
            <p:ph sz="quarter" idx="30"/>
            <p:extLst>
              <p:ext uri="{D42A27DB-BD31-4B8C-83A1-F6EECF244321}">
                <p14:modId xmlns:p14="http://schemas.microsoft.com/office/powerpoint/2010/main" val="2085284770"/>
              </p:ext>
            </p:extLst>
          </p:nvPr>
        </p:nvGraphicFramePr>
        <p:xfrm>
          <a:off x="6550025" y="1860550"/>
          <a:ext cx="1819275" cy="151765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3">
            <a:extLst>
              <a:ext uri="{FF2B5EF4-FFF2-40B4-BE49-F238E27FC236}">
                <a16:creationId xmlns:a16="http://schemas.microsoft.com/office/drawing/2014/main" id="{53BC28C1-3A73-4021-AAF4-A81999E0F6B8}"/>
              </a:ext>
            </a:extLst>
          </p:cNvPr>
          <p:cNvSpPr>
            <a:spLocks noGrp="1"/>
          </p:cNvSpPr>
          <p:nvPr>
            <p:ph type="body" sz="quarter" idx="21"/>
          </p:nvPr>
        </p:nvSpPr>
        <p:spPr>
          <a:xfrm>
            <a:off x="6430908" y="3444752"/>
            <a:ext cx="2057400" cy="640080"/>
          </a:xfrm>
        </p:spPr>
        <p:txBody>
          <a:bodyPr/>
          <a:lstStyle/>
          <a:p>
            <a:r>
              <a:rPr lang="en-US" dirty="0"/>
              <a:t>Cash</a:t>
            </a:r>
          </a:p>
        </p:txBody>
      </p:sp>
      <p:sp>
        <p:nvSpPr>
          <p:cNvPr id="15" name="Text Placeholder 14">
            <a:extLst>
              <a:ext uri="{FF2B5EF4-FFF2-40B4-BE49-F238E27FC236}">
                <a16:creationId xmlns:a16="http://schemas.microsoft.com/office/drawing/2014/main" id="{69BEFDA3-794A-4D5C-98B3-2EFB26BB9133}"/>
              </a:ext>
            </a:extLst>
          </p:cNvPr>
          <p:cNvSpPr>
            <a:spLocks noGrp="1"/>
          </p:cNvSpPr>
          <p:nvPr>
            <p:ph type="body" sz="quarter" idx="22"/>
          </p:nvPr>
        </p:nvSpPr>
        <p:spPr>
          <a:xfrm>
            <a:off x="6430908" y="4110604"/>
            <a:ext cx="2057400" cy="365760"/>
          </a:xfrm>
        </p:spPr>
        <p:txBody>
          <a:bodyPr/>
          <a:lstStyle/>
          <a:p>
            <a:r>
              <a:rPr lang="en-US" dirty="0"/>
              <a:t>$32,000</a:t>
            </a:r>
          </a:p>
        </p:txBody>
      </p:sp>
      <p:sp>
        <p:nvSpPr>
          <p:cNvPr id="16" name="Text Placeholder 15">
            <a:extLst>
              <a:ext uri="{FF2B5EF4-FFF2-40B4-BE49-F238E27FC236}">
                <a16:creationId xmlns:a16="http://schemas.microsoft.com/office/drawing/2014/main" id="{82EDBC89-40BC-4659-8C15-4E83DB9AF5D1}"/>
              </a:ext>
            </a:extLst>
          </p:cNvPr>
          <p:cNvSpPr>
            <a:spLocks noGrp="1"/>
          </p:cNvSpPr>
          <p:nvPr>
            <p:ph type="body" sz="quarter" idx="23"/>
          </p:nvPr>
        </p:nvSpPr>
        <p:spPr>
          <a:xfrm>
            <a:off x="6430908" y="4483110"/>
            <a:ext cx="2057400" cy="914400"/>
          </a:xfrm>
        </p:spPr>
        <p:txBody>
          <a:bodyPr/>
          <a:lstStyle/>
          <a:p>
            <a:r>
              <a:rPr lang="en-ZA" noProof="1"/>
              <a:t>Liquid cash we have on hand</a:t>
            </a:r>
          </a:p>
        </p:txBody>
      </p:sp>
      <p:graphicFrame>
        <p:nvGraphicFramePr>
          <p:cNvPr id="75" name="Content Placeholder 74" descr="pie chart&#10;">
            <a:extLst>
              <a:ext uri="{FF2B5EF4-FFF2-40B4-BE49-F238E27FC236}">
                <a16:creationId xmlns:a16="http://schemas.microsoft.com/office/drawing/2014/main" id="{DBDA1AAB-5DF4-401A-8828-03ED3CA66FB9}"/>
              </a:ext>
            </a:extLst>
          </p:cNvPr>
          <p:cNvGraphicFramePr>
            <a:graphicFrameLocks noGrp="1"/>
          </p:cNvGraphicFramePr>
          <p:nvPr>
            <p:ph sz="quarter" idx="31"/>
            <p:extLst>
              <p:ext uri="{D42A27DB-BD31-4B8C-83A1-F6EECF244321}">
                <p14:modId xmlns:p14="http://schemas.microsoft.com/office/powerpoint/2010/main" val="2098148174"/>
              </p:ext>
            </p:extLst>
          </p:nvPr>
        </p:nvGraphicFramePr>
        <p:xfrm>
          <a:off x="9264650" y="1860550"/>
          <a:ext cx="1819275" cy="151765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 Placeholder 17">
            <a:extLst>
              <a:ext uri="{FF2B5EF4-FFF2-40B4-BE49-F238E27FC236}">
                <a16:creationId xmlns:a16="http://schemas.microsoft.com/office/drawing/2014/main" id="{E561D832-D9A9-40DE-8B95-4CA54EBCA7E9}"/>
              </a:ext>
            </a:extLst>
          </p:cNvPr>
          <p:cNvSpPr>
            <a:spLocks noGrp="1"/>
          </p:cNvSpPr>
          <p:nvPr>
            <p:ph type="body" sz="quarter" idx="25"/>
          </p:nvPr>
        </p:nvSpPr>
        <p:spPr>
          <a:xfrm>
            <a:off x="9145729" y="3444752"/>
            <a:ext cx="2057400" cy="640080"/>
          </a:xfrm>
        </p:spPr>
        <p:txBody>
          <a:bodyPr/>
          <a:lstStyle/>
          <a:p>
            <a:r>
              <a:rPr lang="en-US" dirty="0"/>
              <a:t>Shares</a:t>
            </a:r>
          </a:p>
        </p:txBody>
      </p:sp>
      <p:sp>
        <p:nvSpPr>
          <p:cNvPr id="19" name="Text Placeholder 18">
            <a:extLst>
              <a:ext uri="{FF2B5EF4-FFF2-40B4-BE49-F238E27FC236}">
                <a16:creationId xmlns:a16="http://schemas.microsoft.com/office/drawing/2014/main" id="{0A206366-4E18-4EEA-93CF-F001CFBBACC4}"/>
              </a:ext>
            </a:extLst>
          </p:cNvPr>
          <p:cNvSpPr>
            <a:spLocks noGrp="1"/>
          </p:cNvSpPr>
          <p:nvPr>
            <p:ph type="body" sz="quarter" idx="26"/>
          </p:nvPr>
        </p:nvSpPr>
        <p:spPr>
          <a:xfrm>
            <a:off x="9145729" y="4110604"/>
            <a:ext cx="2057400" cy="365760"/>
          </a:xfrm>
        </p:spPr>
        <p:txBody>
          <a:bodyPr/>
          <a:lstStyle/>
          <a:p>
            <a:r>
              <a:rPr lang="en-US" dirty="0"/>
              <a:t>$82,000</a:t>
            </a:r>
          </a:p>
        </p:txBody>
      </p:sp>
      <p:sp>
        <p:nvSpPr>
          <p:cNvPr id="20" name="Text Placeholder 19">
            <a:extLst>
              <a:ext uri="{FF2B5EF4-FFF2-40B4-BE49-F238E27FC236}">
                <a16:creationId xmlns:a16="http://schemas.microsoft.com/office/drawing/2014/main" id="{BA6BB1F5-BE68-4FE5-9D56-24583EBB0A44}"/>
              </a:ext>
            </a:extLst>
          </p:cNvPr>
          <p:cNvSpPr>
            <a:spLocks noGrp="1"/>
          </p:cNvSpPr>
          <p:nvPr>
            <p:ph type="body" sz="quarter" idx="27"/>
          </p:nvPr>
        </p:nvSpPr>
        <p:spPr>
          <a:xfrm>
            <a:off x="9145729" y="4483110"/>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2833FCA9-8B9E-4FDE-993D-171FCB4848D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4E454188-F349-4433-93D8-051C747CC04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D1CDDB75-AA4C-4BDF-9E40-699D68444D5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563693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dirty="0"/>
              <a:t>“A mentor is someone who sees more talent and ability within you, than you see in yourself, and helps bring it out of you.” — Bob Proctor.</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pic>
        <p:nvPicPr>
          <p:cNvPr id="4" name="Picture Placeholder 14" descr="Open book outline">
            <a:extLst>
              <a:ext uri="{FF2B5EF4-FFF2-40B4-BE49-F238E27FC236}">
                <a16:creationId xmlns:a16="http://schemas.microsoft.com/office/drawing/2014/main" id="{0C4BC5CD-E79D-674A-D8C4-95680BBBFA0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145224" y="265411"/>
            <a:ext cx="2286000" cy="2286000"/>
          </a:xfrm>
          <a:prstGeom prst="rect">
            <a:avLst/>
          </a:prstGeom>
        </p:spPr>
      </p:pic>
      <p:pic>
        <p:nvPicPr>
          <p:cNvPr id="5" name="Picture Placeholder 16" descr="Group outline">
            <a:extLst>
              <a:ext uri="{FF2B5EF4-FFF2-40B4-BE49-F238E27FC236}">
                <a16:creationId xmlns:a16="http://schemas.microsoft.com/office/drawing/2014/main" id="{1D1E02E0-715B-1511-FA6B-6FF644863EA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145224" y="2224018"/>
            <a:ext cx="2286000" cy="2286000"/>
          </a:xfrm>
          <a:prstGeom prst="rect">
            <a:avLst/>
          </a:prstGeom>
        </p:spPr>
      </p:pic>
      <p:pic>
        <p:nvPicPr>
          <p:cNvPr id="10" name="Picture Placeholder 18" descr="Arrow circle outline">
            <a:extLst>
              <a:ext uri="{FF2B5EF4-FFF2-40B4-BE49-F238E27FC236}">
                <a16:creationId xmlns:a16="http://schemas.microsoft.com/office/drawing/2014/main" id="{219528B8-0932-36CD-7E59-ED1094D503F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023725" y="3956050"/>
            <a:ext cx="2286000" cy="2286000"/>
          </a:xfrm>
          <a:prstGeom prst="rect">
            <a:avLst/>
          </a:prstGeom>
        </p:spPr>
      </p:pic>
      <p:pic>
        <p:nvPicPr>
          <p:cNvPr id="13" name="Picture Placeholder 39" descr="ceramic flower pots&#10;">
            <a:extLst>
              <a:ext uri="{FF2B5EF4-FFF2-40B4-BE49-F238E27FC236}">
                <a16:creationId xmlns:a16="http://schemas.microsoft.com/office/drawing/2014/main" id="{D341C828-C740-EAAB-4B11-64451C314065}"/>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1524" y="5943600"/>
            <a:ext cx="12188952" cy="914400"/>
          </a:xfrm>
          <a:prstGeom prst="rect">
            <a:avLst/>
          </a:prstGeom>
          <a:solidFill>
            <a:schemeClr val="accent6"/>
          </a:solidFill>
        </p:spPr>
      </p:pic>
    </p:spTree>
    <p:extLst>
      <p:ext uri="{BB962C8B-B14F-4D97-AF65-F5344CB8AC3E}">
        <p14:creationId xmlns:p14="http://schemas.microsoft.com/office/powerpoint/2010/main" val="920173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Vaishnavi V</a:t>
            </a:r>
          </a:p>
          <a:p>
            <a:r>
              <a:rPr lang="en-US" dirty="0"/>
              <a:t>Source : https://ideas.ted.com/the-5-types-of-mentors-you-need-in-your-life/</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20XX</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pic>
        <p:nvPicPr>
          <p:cNvPr id="4" name="Picture Placeholder 39" descr="ceramic flower pots&#10;">
            <a:extLst>
              <a:ext uri="{FF2B5EF4-FFF2-40B4-BE49-F238E27FC236}">
                <a16:creationId xmlns:a16="http://schemas.microsoft.com/office/drawing/2014/main" id="{1BB002E3-2851-B9F1-E3E8-1A7713BB9317}"/>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524" y="5943600"/>
            <a:ext cx="12188952" cy="914400"/>
          </a:xfrm>
          <a:prstGeom prst="rect">
            <a:avLst/>
          </a:prstGeom>
          <a:solidFill>
            <a:schemeClr val="accent6"/>
          </a:solidFill>
        </p:spPr>
      </p:pic>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17444"/>
            <a:ext cx="11274552" cy="5943600"/>
          </a:xfrm>
        </p:spPr>
      </p:pic>
      <p:sp>
        <p:nvSpPr>
          <p:cNvPr id="3" name="Title 2">
            <a:extLst>
              <a:ext uri="{FF2B5EF4-FFF2-40B4-BE49-F238E27FC236}">
                <a16:creationId xmlns:a16="http://schemas.microsoft.com/office/drawing/2014/main" id="{146F21A3-233E-9E44-40DE-F765DA44965D}"/>
              </a:ext>
            </a:extLst>
          </p:cNvPr>
          <p:cNvSpPr>
            <a:spLocks noGrp="1"/>
          </p:cNvSpPr>
          <p:nvPr>
            <p:ph type="title"/>
          </p:nvPr>
        </p:nvSpPr>
        <p:spPr>
          <a:xfrm>
            <a:off x="9809922" y="3513221"/>
            <a:ext cx="1923354" cy="979624"/>
          </a:xfrm>
        </p:spPr>
        <p:txBody>
          <a:bodyPr/>
          <a:lstStyle/>
          <a:p>
            <a:r>
              <a:rPr lang="en-CA" dirty="0"/>
              <a:t>?</a:t>
            </a:r>
          </a:p>
        </p:txBody>
      </p:sp>
      <p:pic>
        <p:nvPicPr>
          <p:cNvPr id="12" name="Picture 11">
            <a:extLst>
              <a:ext uri="{FF2B5EF4-FFF2-40B4-BE49-F238E27FC236}">
                <a16:creationId xmlns:a16="http://schemas.microsoft.com/office/drawing/2014/main" id="{9B46830F-1703-F234-6B57-AA1637DC7317}"/>
              </a:ext>
            </a:extLst>
          </p:cNvPr>
          <p:cNvPicPr>
            <a:picLocks noChangeAspect="1"/>
          </p:cNvPicPr>
          <p:nvPr/>
        </p:nvPicPr>
        <p:blipFill>
          <a:blip r:embed="rId3"/>
          <a:stretch>
            <a:fillRect/>
          </a:stretch>
        </p:blipFill>
        <p:spPr>
          <a:xfrm>
            <a:off x="5081081" y="1331665"/>
            <a:ext cx="3063505" cy="4115157"/>
          </a:xfrm>
          <a:prstGeom prst="rect">
            <a:avLst/>
          </a:prstGeom>
        </p:spPr>
      </p:pic>
    </p:spTree>
    <p:extLst>
      <p:ext uri="{BB962C8B-B14F-4D97-AF65-F5344CB8AC3E}">
        <p14:creationId xmlns:p14="http://schemas.microsoft.com/office/powerpoint/2010/main" val="1046068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Mentors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Tiers</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Traditional One-on-one Mentoring</a:t>
            </a:r>
          </a:p>
          <a:p>
            <a:r>
              <a:rPr lang="en-ZA" dirty="0"/>
              <a:t>Distance Mentoring</a:t>
            </a:r>
          </a:p>
          <a:p>
            <a:r>
              <a:rPr lang="en-ZA" dirty="0"/>
              <a:t>Group Mentoring</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20XX</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A’s and C’s</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Availability, Active listening, and Analysis</a:t>
            </a:r>
          </a:p>
          <a:p>
            <a:endParaRPr lang="en-US" noProof="1"/>
          </a:p>
          <a:p>
            <a:r>
              <a:rPr lang="en-ZA" noProof="1"/>
              <a:t>Consultant, Counselor, and Cheerleading</a:t>
            </a:r>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Pitch deck title</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CA" dirty="0"/>
              <a:t>Personal Board of Directors</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endParaRPr lang="en-ZA" noProof="1"/>
          </a:p>
          <a:p>
            <a:r>
              <a:rPr lang="en-US" noProof="1"/>
              <a:t>Trusted team of individuals who have personal and professional skills, experience and insights and provide support, guidance and advice.</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414231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The master of craft - iconic</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Personal Jedi master - intuition, rigorous training, and intensive self-discipline</a:t>
            </a:r>
          </a:p>
          <a:p>
            <a:r>
              <a:rPr lang="en-US" dirty="0"/>
              <a:t>Master Oogway - Highly venerated for his wisdom, knowledge, and experience</a:t>
            </a:r>
          </a:p>
          <a:p>
            <a:r>
              <a:rPr lang="en-US" dirty="0"/>
              <a:t>Unacquainted</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5</a:t>
            </a:fld>
            <a:endParaRPr lang="en-ZA" dirty="0"/>
          </a:p>
        </p:txBody>
      </p:sp>
      <p:pic>
        <p:nvPicPr>
          <p:cNvPr id="2050" name="Picture 2">
            <a:extLst>
              <a:ext uri="{FF2B5EF4-FFF2-40B4-BE49-F238E27FC236}">
                <a16:creationId xmlns:a16="http://schemas.microsoft.com/office/drawing/2014/main" id="{B3B7CD52-BF94-5C3C-0F12-C81E7A651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394" y="1859892"/>
            <a:ext cx="1498276" cy="173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23" descr="photo of various succulents">
            <a:extLst>
              <a:ext uri="{FF2B5EF4-FFF2-40B4-BE49-F238E27FC236}">
                <a16:creationId xmlns:a16="http://schemas.microsoft.com/office/drawing/2014/main" id="{B0DF964E-460F-722B-5566-0D74A157BB5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3048" y="5943600"/>
            <a:ext cx="12188952" cy="914400"/>
          </a:xfrm>
          <a:prstGeom prst="rect">
            <a:avLst/>
          </a:prstGeom>
          <a:solidFill>
            <a:schemeClr val="accent6"/>
          </a:solidFill>
        </p:spPr>
      </p:pic>
      <p:pic>
        <p:nvPicPr>
          <p:cNvPr id="12" name="Picture 11">
            <a:extLst>
              <a:ext uri="{FF2B5EF4-FFF2-40B4-BE49-F238E27FC236}">
                <a16:creationId xmlns:a16="http://schemas.microsoft.com/office/drawing/2014/main" id="{317B76FD-65CD-28DB-EFCD-F8FDA5A716FE}"/>
              </a:ext>
            </a:extLst>
          </p:cNvPr>
          <p:cNvPicPr>
            <a:picLocks noChangeAspect="1"/>
          </p:cNvPicPr>
          <p:nvPr/>
        </p:nvPicPr>
        <p:blipFill>
          <a:blip r:embed="rId5"/>
          <a:stretch>
            <a:fillRect/>
          </a:stretch>
        </p:blipFill>
        <p:spPr>
          <a:xfrm>
            <a:off x="7111204" y="1771138"/>
            <a:ext cx="1855515" cy="1915508"/>
          </a:xfrm>
          <a:prstGeom prst="rect">
            <a:avLst/>
          </a:prstGeom>
        </p:spPr>
      </p:pic>
      <p:pic>
        <p:nvPicPr>
          <p:cNvPr id="7" name="Picture Placeholder 17" descr="photo of succulents in white pots&#10;">
            <a:extLst>
              <a:ext uri="{FF2B5EF4-FFF2-40B4-BE49-F238E27FC236}">
                <a16:creationId xmlns:a16="http://schemas.microsoft.com/office/drawing/2014/main" id="{BB3FFA28-8D9F-52CA-8140-6F1918066183}"/>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1082442" y="1137476"/>
            <a:ext cx="1106424" cy="1106424"/>
          </a:xfrm>
          <a:prstGeom prst="rect">
            <a:avLst/>
          </a:prstGeom>
        </p:spPr>
      </p:pic>
      <p:pic>
        <p:nvPicPr>
          <p:cNvPr id="8" name="Picture Placeholder 19" descr="photo top view of  various succulents">
            <a:extLst>
              <a:ext uri="{FF2B5EF4-FFF2-40B4-BE49-F238E27FC236}">
                <a16:creationId xmlns:a16="http://schemas.microsoft.com/office/drawing/2014/main" id="{7FAC652C-1075-699F-5977-11817A2AC126}"/>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1082442" y="2489626"/>
            <a:ext cx="1106424" cy="1106424"/>
          </a:xfrm>
          <a:prstGeom prst="rect">
            <a:avLst/>
          </a:prstGeom>
        </p:spPr>
      </p:pic>
      <p:pic>
        <p:nvPicPr>
          <p:cNvPr id="9" name="Picture Placeholder 21" descr="photo of stacked &#10;ceramic plant pots">
            <a:extLst>
              <a:ext uri="{FF2B5EF4-FFF2-40B4-BE49-F238E27FC236}">
                <a16:creationId xmlns:a16="http://schemas.microsoft.com/office/drawing/2014/main" id="{45BE510E-3E78-F87C-1C6E-05EDCAF95E05}"/>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1082442" y="3835777"/>
            <a:ext cx="1106424" cy="1106424"/>
          </a:xfrm>
          <a:prstGeom prst="rect">
            <a:avLst/>
          </a:prstGeom>
        </p:spPr>
      </p:pic>
    </p:spTree>
    <p:extLst>
      <p:ext uri="{BB962C8B-B14F-4D97-AF65-F5344CB8AC3E}">
        <p14:creationId xmlns:p14="http://schemas.microsoft.com/office/powerpoint/2010/main" val="146339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US" dirty="0"/>
              <a:t>The champion of your cause</a:t>
            </a:r>
            <a:r>
              <a:rPr lang="en-ZA" dirty="0"/>
              <a:t>- connectors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fontScale="92500" lnSpcReduction="10000"/>
          </a:bodyPr>
          <a:lstStyle/>
          <a:p>
            <a:r>
              <a:rPr lang="en-US" dirty="0"/>
              <a:t>Advocates</a:t>
            </a:r>
          </a:p>
          <a:p>
            <a:r>
              <a:rPr lang="en-US" dirty="0"/>
              <a:t>Someone who will talk you up to others</a:t>
            </a:r>
          </a:p>
          <a:p>
            <a:r>
              <a:rPr lang="en-US" dirty="0"/>
              <a:t>Have one of these in your current workplace</a:t>
            </a:r>
          </a:p>
          <a:p>
            <a:r>
              <a:rPr lang="en-US" dirty="0"/>
              <a:t>Introducing you to useful people in your industry</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6</a:t>
            </a:fld>
            <a:endParaRPr lang="en-ZA" dirty="0"/>
          </a:p>
        </p:txBody>
      </p:sp>
      <p:pic>
        <p:nvPicPr>
          <p:cNvPr id="3074" name="Picture 2" descr="I Got Your Back Skeleton Spine Glow in The Dark Black T-shirt Size XL | eBay">
            <a:extLst>
              <a:ext uri="{FF2B5EF4-FFF2-40B4-BE49-F238E27FC236}">
                <a16:creationId xmlns:a16="http://schemas.microsoft.com/office/drawing/2014/main" id="{3D371318-3B40-5799-B797-F1D71481E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273" y="1855280"/>
            <a:ext cx="1558543" cy="2080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23" descr="photo of various succulents">
            <a:extLst>
              <a:ext uri="{FF2B5EF4-FFF2-40B4-BE49-F238E27FC236}">
                <a16:creationId xmlns:a16="http://schemas.microsoft.com/office/drawing/2014/main" id="{5FBC8B96-285F-6EBF-ED4F-428CCA6716B5}"/>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048" y="5943600"/>
            <a:ext cx="12188952" cy="914400"/>
          </a:xfrm>
          <a:prstGeom prst="rect">
            <a:avLst/>
          </a:prstGeom>
          <a:solidFill>
            <a:schemeClr val="accent6"/>
          </a:solidFill>
        </p:spPr>
      </p:pic>
      <p:pic>
        <p:nvPicPr>
          <p:cNvPr id="6" name="Picture Placeholder 17" descr="photo of succulents in white pots&#10;">
            <a:extLst>
              <a:ext uri="{FF2B5EF4-FFF2-40B4-BE49-F238E27FC236}">
                <a16:creationId xmlns:a16="http://schemas.microsoft.com/office/drawing/2014/main" id="{29339FA5-2671-4FAB-40B7-97F206F3677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053548" y="1361570"/>
            <a:ext cx="1106424" cy="1106424"/>
          </a:xfrm>
          <a:prstGeom prst="rect">
            <a:avLst/>
          </a:prstGeom>
        </p:spPr>
      </p:pic>
      <p:pic>
        <p:nvPicPr>
          <p:cNvPr id="7" name="Picture Placeholder 19" descr="photo top view of  various succulents">
            <a:extLst>
              <a:ext uri="{FF2B5EF4-FFF2-40B4-BE49-F238E27FC236}">
                <a16:creationId xmlns:a16="http://schemas.microsoft.com/office/drawing/2014/main" id="{79D025B4-AD63-8F3F-6B2B-63C3EBBA9B85}"/>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53548" y="2713720"/>
            <a:ext cx="1106424" cy="1106424"/>
          </a:xfrm>
          <a:prstGeom prst="rect">
            <a:avLst/>
          </a:prstGeom>
        </p:spPr>
      </p:pic>
      <p:pic>
        <p:nvPicPr>
          <p:cNvPr id="9" name="Picture Placeholder 21" descr="photo of stacked &#10;ceramic plant pots">
            <a:extLst>
              <a:ext uri="{FF2B5EF4-FFF2-40B4-BE49-F238E27FC236}">
                <a16:creationId xmlns:a16="http://schemas.microsoft.com/office/drawing/2014/main" id="{854A76CE-73D5-1153-A914-C171D1AB76F5}"/>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1053548" y="4059871"/>
            <a:ext cx="1106424" cy="1106424"/>
          </a:xfrm>
          <a:prstGeom prst="rect">
            <a:avLst/>
          </a:prstGeom>
        </p:spPr>
      </p:pic>
    </p:spTree>
    <p:extLst>
      <p:ext uri="{BB962C8B-B14F-4D97-AF65-F5344CB8AC3E}">
        <p14:creationId xmlns:p14="http://schemas.microsoft.com/office/powerpoint/2010/main" val="3561038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US" dirty="0"/>
              <a:t>The copilot</a:t>
            </a:r>
            <a:r>
              <a:rPr lang="en-ZA" dirty="0"/>
              <a:t>- work bud</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Listen to you vent over coffee</a:t>
            </a:r>
          </a:p>
          <a:p>
            <a:r>
              <a:rPr lang="en-US" dirty="0"/>
              <a:t>This kind of mentoring relationship is best when it’s close to equally reciprocal</a:t>
            </a:r>
          </a:p>
          <a:p>
            <a:r>
              <a:rPr lang="en-US" dirty="0"/>
              <a:t>Peers committed to supporting each other</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pic>
        <p:nvPicPr>
          <p:cNvPr id="4098" name="Picture 2" descr="Github Copilot review with examples VS Tabnine | JavaScript in Plain English">
            <a:extLst>
              <a:ext uri="{FF2B5EF4-FFF2-40B4-BE49-F238E27FC236}">
                <a16:creationId xmlns:a16="http://schemas.microsoft.com/office/drawing/2014/main" id="{1071455B-9047-4F5A-68A6-7B0628117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398" y="1939100"/>
            <a:ext cx="3758650" cy="20365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23" descr="photo of various succulents">
            <a:extLst>
              <a:ext uri="{FF2B5EF4-FFF2-40B4-BE49-F238E27FC236}">
                <a16:creationId xmlns:a16="http://schemas.microsoft.com/office/drawing/2014/main" id="{43F4CC40-F839-B745-EE1A-57957DD5DFC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048" y="5943600"/>
            <a:ext cx="12188952" cy="914400"/>
          </a:xfrm>
          <a:prstGeom prst="rect">
            <a:avLst/>
          </a:prstGeom>
          <a:solidFill>
            <a:schemeClr val="accent6"/>
          </a:solidFill>
        </p:spPr>
      </p:pic>
      <p:pic>
        <p:nvPicPr>
          <p:cNvPr id="7" name="Picture Placeholder 17" descr="photo of succulents in white pots&#10;">
            <a:extLst>
              <a:ext uri="{FF2B5EF4-FFF2-40B4-BE49-F238E27FC236}">
                <a16:creationId xmlns:a16="http://schemas.microsoft.com/office/drawing/2014/main" id="{DFEEE354-CA19-B89B-8444-9DE3723FF7E4}"/>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073426" y="1385888"/>
            <a:ext cx="1106424" cy="1106424"/>
          </a:xfrm>
          <a:prstGeom prst="rect">
            <a:avLst/>
          </a:prstGeom>
        </p:spPr>
      </p:pic>
      <p:pic>
        <p:nvPicPr>
          <p:cNvPr id="8" name="Picture Placeholder 19" descr="photo top view of  various succulents">
            <a:extLst>
              <a:ext uri="{FF2B5EF4-FFF2-40B4-BE49-F238E27FC236}">
                <a16:creationId xmlns:a16="http://schemas.microsoft.com/office/drawing/2014/main" id="{81EA6968-1479-3BFD-AAE2-A024BC8DCE9C}"/>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73426" y="2738038"/>
            <a:ext cx="1106424" cy="1106424"/>
          </a:xfrm>
          <a:prstGeom prst="rect">
            <a:avLst/>
          </a:prstGeom>
        </p:spPr>
      </p:pic>
      <p:pic>
        <p:nvPicPr>
          <p:cNvPr id="9" name="Picture Placeholder 21" descr="photo of stacked &#10;ceramic plant pots">
            <a:extLst>
              <a:ext uri="{FF2B5EF4-FFF2-40B4-BE49-F238E27FC236}">
                <a16:creationId xmlns:a16="http://schemas.microsoft.com/office/drawing/2014/main" id="{EF2D497F-8660-32BE-529A-4BB3A426C07D}"/>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1073426" y="4084189"/>
            <a:ext cx="1106424" cy="1106424"/>
          </a:xfrm>
          <a:prstGeom prst="rect">
            <a:avLst/>
          </a:prstGeom>
        </p:spPr>
      </p:pic>
    </p:spTree>
    <p:extLst>
      <p:ext uri="{BB962C8B-B14F-4D97-AF65-F5344CB8AC3E}">
        <p14:creationId xmlns:p14="http://schemas.microsoft.com/office/powerpoint/2010/main" val="2912061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US" dirty="0"/>
              <a:t>The anchor</a:t>
            </a:r>
            <a:r>
              <a:rPr lang="en-ZA" dirty="0"/>
              <a:t>- When you hit the speedbumps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A confidante and a sounding board</a:t>
            </a:r>
          </a:p>
          <a:p>
            <a:r>
              <a:rPr lang="en-US" dirty="0"/>
              <a:t>Give us a psychological lift</a:t>
            </a:r>
          </a:p>
          <a:p>
            <a:r>
              <a:rPr lang="en-US" dirty="0"/>
              <a:t>A friend/family member</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8</a:t>
            </a:fld>
            <a:endParaRPr lang="en-ZA" dirty="0"/>
          </a:p>
        </p:txBody>
      </p:sp>
      <p:pic>
        <p:nvPicPr>
          <p:cNvPr id="6" name="Picture Placeholder 23" descr="photo of various succulents">
            <a:extLst>
              <a:ext uri="{FF2B5EF4-FFF2-40B4-BE49-F238E27FC236}">
                <a16:creationId xmlns:a16="http://schemas.microsoft.com/office/drawing/2014/main" id="{A4DD7A6A-96B7-8C2F-D16E-302E4D487884}"/>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048" y="5943600"/>
            <a:ext cx="12188952" cy="914400"/>
          </a:xfrm>
          <a:prstGeom prst="rect">
            <a:avLst/>
          </a:prstGeom>
          <a:solidFill>
            <a:schemeClr val="accent6"/>
          </a:solidFill>
        </p:spPr>
      </p:pic>
      <p:pic>
        <p:nvPicPr>
          <p:cNvPr id="3074" name="Picture 2">
            <a:extLst>
              <a:ext uri="{FF2B5EF4-FFF2-40B4-BE49-F238E27FC236}">
                <a16:creationId xmlns:a16="http://schemas.microsoft.com/office/drawing/2014/main" id="{11041624-0483-3014-8FED-3F9093EB6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263" y="1758141"/>
            <a:ext cx="194310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Placeholder 17" descr="photo of succulents in white pots&#10;">
            <a:extLst>
              <a:ext uri="{FF2B5EF4-FFF2-40B4-BE49-F238E27FC236}">
                <a16:creationId xmlns:a16="http://schemas.microsoft.com/office/drawing/2014/main" id="{51048714-3913-C131-BE28-A35D16890E94}"/>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083365" y="1219175"/>
            <a:ext cx="1106424" cy="1106424"/>
          </a:xfrm>
          <a:prstGeom prst="rect">
            <a:avLst/>
          </a:prstGeom>
        </p:spPr>
      </p:pic>
      <p:pic>
        <p:nvPicPr>
          <p:cNvPr id="8" name="Picture Placeholder 19" descr="photo top view of  various succulents">
            <a:extLst>
              <a:ext uri="{FF2B5EF4-FFF2-40B4-BE49-F238E27FC236}">
                <a16:creationId xmlns:a16="http://schemas.microsoft.com/office/drawing/2014/main" id="{A441EC5B-0410-DC89-2EF3-3F24287DFBF5}"/>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3365" y="2571325"/>
            <a:ext cx="1106424" cy="1106424"/>
          </a:xfrm>
          <a:prstGeom prst="rect">
            <a:avLst/>
          </a:prstGeom>
        </p:spPr>
      </p:pic>
      <p:pic>
        <p:nvPicPr>
          <p:cNvPr id="9" name="Picture Placeholder 21" descr="photo of stacked &#10;ceramic plant pots">
            <a:extLst>
              <a:ext uri="{FF2B5EF4-FFF2-40B4-BE49-F238E27FC236}">
                <a16:creationId xmlns:a16="http://schemas.microsoft.com/office/drawing/2014/main" id="{24D0F47F-3036-9B9B-9C4C-E79814CE04A3}"/>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1083365" y="3917476"/>
            <a:ext cx="1106424" cy="1106424"/>
          </a:xfrm>
          <a:prstGeom prst="rect">
            <a:avLst/>
          </a:prstGeom>
        </p:spPr>
      </p:pic>
    </p:spTree>
    <p:extLst>
      <p:ext uri="{BB962C8B-B14F-4D97-AF65-F5344CB8AC3E}">
        <p14:creationId xmlns:p14="http://schemas.microsoft.com/office/powerpoint/2010/main" val="2841334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US" dirty="0"/>
              <a:t>The reverse mentor </a:t>
            </a:r>
            <a:r>
              <a:rPr lang="en-ZA" dirty="0"/>
              <a:t>- counterpoint </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Perspectives fresh and relevant</a:t>
            </a:r>
          </a:p>
          <a:p>
            <a:r>
              <a:rPr lang="en-US" dirty="0"/>
              <a:t>collect feedback on leadership style</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9</a:t>
            </a:fld>
            <a:endParaRPr lang="en-ZA" dirty="0"/>
          </a:p>
        </p:txBody>
      </p:sp>
      <p:pic>
        <p:nvPicPr>
          <p:cNvPr id="5122" name="Picture 2" descr="Reverse Mentoring Best Practices - HR Daily Advisor">
            <a:extLst>
              <a:ext uri="{FF2B5EF4-FFF2-40B4-BE49-F238E27FC236}">
                <a16:creationId xmlns:a16="http://schemas.microsoft.com/office/drawing/2014/main" id="{5C5F8D65-0899-6302-2A49-891A8AB0F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591" y="1615667"/>
            <a:ext cx="3571461" cy="2723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23" descr="photo of various succulents">
            <a:extLst>
              <a:ext uri="{FF2B5EF4-FFF2-40B4-BE49-F238E27FC236}">
                <a16:creationId xmlns:a16="http://schemas.microsoft.com/office/drawing/2014/main" id="{6B57CA83-5B81-9837-42D3-35488B37F2F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048" y="5943600"/>
            <a:ext cx="12188952" cy="914400"/>
          </a:xfrm>
          <a:prstGeom prst="rect">
            <a:avLst/>
          </a:prstGeom>
          <a:solidFill>
            <a:schemeClr val="accent6"/>
          </a:solidFill>
        </p:spPr>
      </p:pic>
      <p:pic>
        <p:nvPicPr>
          <p:cNvPr id="7" name="Picture Placeholder 17" descr="photo of succulents in white pots&#10;">
            <a:extLst>
              <a:ext uri="{FF2B5EF4-FFF2-40B4-BE49-F238E27FC236}">
                <a16:creationId xmlns:a16="http://schemas.microsoft.com/office/drawing/2014/main" id="{ADA27DD9-A614-CCBC-C4AF-4CE7BF41B868}"/>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091051" y="1361570"/>
            <a:ext cx="1106424" cy="1106424"/>
          </a:xfrm>
          <a:prstGeom prst="rect">
            <a:avLst/>
          </a:prstGeom>
        </p:spPr>
      </p:pic>
      <p:pic>
        <p:nvPicPr>
          <p:cNvPr id="8" name="Picture Placeholder 19" descr="photo top view of  various succulents">
            <a:extLst>
              <a:ext uri="{FF2B5EF4-FFF2-40B4-BE49-F238E27FC236}">
                <a16:creationId xmlns:a16="http://schemas.microsoft.com/office/drawing/2014/main" id="{F0A1CF71-53DB-C297-E85E-F2951DD4BE94}"/>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91051" y="2713720"/>
            <a:ext cx="1106424" cy="1106424"/>
          </a:xfrm>
          <a:prstGeom prst="rect">
            <a:avLst/>
          </a:prstGeom>
        </p:spPr>
      </p:pic>
      <p:pic>
        <p:nvPicPr>
          <p:cNvPr id="9" name="Picture Placeholder 21" descr="photo of stacked &#10;ceramic plant pots">
            <a:extLst>
              <a:ext uri="{FF2B5EF4-FFF2-40B4-BE49-F238E27FC236}">
                <a16:creationId xmlns:a16="http://schemas.microsoft.com/office/drawing/2014/main" id="{63BDE596-A328-8D68-49C3-63D1E683AF8D}"/>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1091051" y="4059871"/>
            <a:ext cx="1106424" cy="1106424"/>
          </a:xfrm>
          <a:prstGeom prst="rect">
            <a:avLst/>
          </a:prstGeom>
        </p:spPr>
      </p:pic>
    </p:spTree>
    <p:extLst>
      <p:ext uri="{BB962C8B-B14F-4D97-AF65-F5344CB8AC3E}">
        <p14:creationId xmlns:p14="http://schemas.microsoft.com/office/powerpoint/2010/main" val="2624539135"/>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schemas.microsoft.com/office/infopath/2007/PartnerControls"/>
    <ds:schemaRef ds:uri="http://schemas.microsoft.com/office/2006/documentManagement/types"/>
    <ds:schemaRef ds:uri="16c05727-aa75-4e4a-9b5f-8a80a1165891"/>
    <ds:schemaRef ds:uri="230e9df3-be65-4c73-a93b-d1236ebd677e"/>
    <ds:schemaRef ds:uri="71af3243-3dd4-4a8d-8c0d-dd76da1f02a5"/>
    <ds:schemaRef ds:uri="http://schemas.microsoft.com/sharepoint/v3"/>
    <ds:schemaRef ds:uri="http://purl.org/dc/dcmityp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2933</TotalTime>
  <Words>1094</Words>
  <Application>Microsoft Office PowerPoint</Application>
  <PresentationFormat>Widescreen</PresentationFormat>
  <Paragraphs>342</Paragraphs>
  <Slides>28</Slides>
  <Notes>2</Notes>
  <HiddenSlides>14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Bodoni MT</vt:lpstr>
      <vt:lpstr>Calibri</vt:lpstr>
      <vt:lpstr>rubik</vt:lpstr>
      <vt:lpstr>Source Sans Pro Light</vt:lpstr>
      <vt:lpstr>Times New Roman</vt:lpstr>
      <vt:lpstr>Office Theme</vt:lpstr>
      <vt:lpstr>       Different Learning Styles and Types of Mentors to help you thrive and succeed - One size need not fit all. </vt:lpstr>
      <vt:lpstr>You don’t need a mentor</vt:lpstr>
      <vt:lpstr>?</vt:lpstr>
      <vt:lpstr>Mentors</vt:lpstr>
      <vt:lpstr>The master of craft - iconic</vt:lpstr>
      <vt:lpstr>The champion of your cause- connectors</vt:lpstr>
      <vt:lpstr>The copilot- work bud</vt:lpstr>
      <vt:lpstr>The anchor- When you hit the speedbumps</vt:lpstr>
      <vt:lpstr>The reverse mentor - counterpoint </vt:lpstr>
      <vt:lpstr>Learning Styles</vt:lpstr>
      <vt:lpstr>Learning Styles</vt:lpstr>
      <vt:lpstr>What’s your style</vt:lpstr>
      <vt:lpstr>Problem</vt:lpstr>
      <vt:lpstr>The Bottom Line</vt:lpstr>
      <vt:lpstr>Company overview</vt:lpstr>
      <vt:lpstr>Business model</vt:lpstr>
      <vt:lpstr>Market comparison</vt:lpstr>
      <vt:lpstr>Our competition</vt:lpstr>
      <vt:lpstr>Competitive layout</vt:lpstr>
      <vt:lpstr>Growth strategy</vt:lpstr>
      <vt:lpstr>Traction</vt:lpstr>
      <vt:lpstr>Two-year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Different Learning Styles and Types of Mentors to help you thrive and succeed - One size need not fit all. </dc:title>
  <dc:creator>Vaishnavi T V</dc:creator>
  <cp:lastModifiedBy>Vaishnavi T V</cp:lastModifiedBy>
  <cp:revision>38</cp:revision>
  <dcterms:created xsi:type="dcterms:W3CDTF">2023-03-20T16:37:12Z</dcterms:created>
  <dcterms:modified xsi:type="dcterms:W3CDTF">2023-03-22T20:31:07Z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